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57"/>
  </p:notesMasterIdLst>
  <p:sldIdLst>
    <p:sldId id="379" r:id="rId2"/>
    <p:sldId id="425" r:id="rId3"/>
    <p:sldId id="464" r:id="rId4"/>
    <p:sldId id="465" r:id="rId5"/>
    <p:sldId id="426" r:id="rId6"/>
    <p:sldId id="649" r:id="rId7"/>
    <p:sldId id="648" r:id="rId8"/>
    <p:sldId id="647" r:id="rId9"/>
    <p:sldId id="601" r:id="rId10"/>
    <p:sldId id="411" r:id="rId11"/>
    <p:sldId id="631" r:id="rId12"/>
    <p:sldId id="636" r:id="rId13"/>
    <p:sldId id="420" r:id="rId14"/>
    <p:sldId id="600" r:id="rId15"/>
    <p:sldId id="651" r:id="rId16"/>
    <p:sldId id="654" r:id="rId17"/>
    <p:sldId id="653" r:id="rId18"/>
    <p:sldId id="633" r:id="rId19"/>
    <p:sldId id="611" r:id="rId20"/>
    <p:sldId id="623" r:id="rId21"/>
    <p:sldId id="650" r:id="rId22"/>
    <p:sldId id="658" r:id="rId23"/>
    <p:sldId id="613" r:id="rId24"/>
    <p:sldId id="659" r:id="rId25"/>
    <p:sldId id="632" r:id="rId26"/>
    <p:sldId id="660" r:id="rId27"/>
    <p:sldId id="615" r:id="rId28"/>
    <p:sldId id="661" r:id="rId29"/>
    <p:sldId id="655" r:id="rId30"/>
    <p:sldId id="662" r:id="rId31"/>
    <p:sldId id="652" r:id="rId32"/>
    <p:sldId id="609" r:id="rId33"/>
    <p:sldId id="610" r:id="rId34"/>
    <p:sldId id="502" r:id="rId35"/>
    <p:sldId id="634" r:id="rId36"/>
    <p:sldId id="635" r:id="rId37"/>
    <p:sldId id="625" r:id="rId38"/>
    <p:sldId id="624" r:id="rId39"/>
    <p:sldId id="602" r:id="rId40"/>
    <p:sldId id="621" r:id="rId41"/>
    <p:sldId id="410" r:id="rId42"/>
    <p:sldId id="637" r:id="rId43"/>
    <p:sldId id="490" r:id="rId44"/>
    <p:sldId id="657" r:id="rId45"/>
    <p:sldId id="638" r:id="rId46"/>
    <p:sldId id="498" r:id="rId47"/>
    <p:sldId id="656" r:id="rId48"/>
    <p:sldId id="640" r:id="rId49"/>
    <p:sldId id="643" r:id="rId50"/>
    <p:sldId id="644" r:id="rId51"/>
    <p:sldId id="645" r:id="rId52"/>
    <p:sldId id="484" r:id="rId53"/>
    <p:sldId id="354" r:id="rId54"/>
    <p:sldId id="360" r:id="rId55"/>
    <p:sldId id="363" r:id="rId56"/>
  </p:sldIdLst>
  <p:sldSz cx="9144000" cy="5143500" type="screen16x9"/>
  <p:notesSz cx="7023100" cy="9309100"/>
  <p:embeddedFontLst>
    <p:embeddedFont>
      <p:font typeface="Lato" panose="020F0502020204030203" pitchFamily="34" charset="0"/>
      <p:regular r:id="rId58"/>
      <p:bold r:id="rId59"/>
      <p:italic r:id="rId60"/>
      <p:boldItalic r:id="rId61"/>
    </p:embeddedFont>
    <p:embeddedFont>
      <p:font typeface="Raleway" pitchFamily="2"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43" userDrawn="1">
          <p15:clr>
            <a:srgbClr val="A4A3A4"/>
          </p15:clr>
        </p15:guide>
        <p15:guide id="2" pos="2124" userDrawn="1">
          <p15:clr>
            <a:srgbClr val="A4A3A4"/>
          </p15:clr>
        </p15:guide>
        <p15:guide id="3" orient="horz" pos="2932" userDrawn="1">
          <p15:clr>
            <a:srgbClr val="A4A3A4"/>
          </p15:clr>
        </p15:guide>
        <p15:guide id="4"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D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BF347C5-4401-4EB8-AD10-9296FB742575}">
  <a:tblStyle styleId="{4BF347C5-4401-4EB8-AD10-9296FB74257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008" autoAdjust="0"/>
    <p:restoredTop sz="79320" autoAdjust="0"/>
  </p:normalViewPr>
  <p:slideViewPr>
    <p:cSldViewPr snapToGrid="0">
      <p:cViewPr varScale="1">
        <p:scale>
          <a:sx n="79" d="100"/>
          <a:sy n="79" d="100"/>
        </p:scale>
        <p:origin x="84" y="2718"/>
      </p:cViewPr>
      <p:guideLst>
        <p:guide orient="horz" pos="1620"/>
        <p:guide pos="2880"/>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p:cViewPr>
        <p:scale>
          <a:sx n="66" d="100"/>
          <a:sy n="66" d="100"/>
        </p:scale>
        <p:origin x="-2261" y="86"/>
      </p:cViewPr>
      <p:guideLst>
        <p:guide orient="horz" pos="2843"/>
        <p:guide pos="2124"/>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6.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1.fntdata"/><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3.fntdata"/><Relationship Id="rId65"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7.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2.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5.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9F1F6F-A204-48EE-AD56-99046FB0AC8A}" type="doc">
      <dgm:prSet loTypeId="urn:microsoft.com/office/officeart/2005/8/layout/hierarchy3" loCatId="hierarchy" qsTypeId="urn:microsoft.com/office/officeart/2005/8/quickstyle/simple5" qsCatId="simple" csTypeId="urn:microsoft.com/office/officeart/2005/8/colors/colorful1" csCatId="colorful" phldr="1"/>
      <dgm:spPr/>
      <dgm:t>
        <a:bodyPr/>
        <a:lstStyle/>
        <a:p>
          <a:endParaRPr lang="en-US"/>
        </a:p>
      </dgm:t>
    </dgm:pt>
    <dgm:pt modelId="{A405C4CA-515D-4A78-A628-186031188504}">
      <dgm:prSet phldrT="[Text]" custT="1"/>
      <dgm:spPr/>
      <dgm:t>
        <a:bodyPr/>
        <a:lstStyle/>
        <a:p>
          <a:pPr>
            <a:spcAft>
              <a:spcPts val="0"/>
            </a:spcAft>
          </a:pPr>
          <a:r>
            <a:rPr lang="en-US" sz="2800" b="1" dirty="0">
              <a:effectLst>
                <a:outerShdw blurRad="38100" dist="38100" dir="2700000" algn="tl">
                  <a:srgbClr val="000000">
                    <a:alpha val="43137"/>
                  </a:srgbClr>
                </a:outerShdw>
              </a:effectLst>
              <a:latin typeface="Raleway" pitchFamily="2" charset="0"/>
            </a:rPr>
            <a:t>Gifts Paid    </a:t>
          </a:r>
        </a:p>
        <a:p>
          <a:pPr>
            <a:spcAft>
              <a:spcPct val="35000"/>
            </a:spcAft>
          </a:pPr>
          <a:r>
            <a:rPr lang="en-US" sz="2800" b="1" dirty="0">
              <a:effectLst>
                <a:outerShdw blurRad="38100" dist="38100" dir="2700000" algn="tl">
                  <a:srgbClr val="000000">
                    <a:alpha val="43137"/>
                  </a:srgbClr>
                </a:outerShdw>
              </a:effectLst>
              <a:latin typeface="Raleway" pitchFamily="2" charset="0"/>
            </a:rPr>
            <a:t>by City  </a:t>
          </a:r>
        </a:p>
      </dgm:t>
    </dgm:pt>
    <dgm:pt modelId="{4E5884AF-E6DB-4FE5-BF2A-D0DD9D889141}" type="parTrans" cxnId="{700456E0-2E42-4204-9F9D-1BCE88511561}">
      <dgm:prSet/>
      <dgm:spPr/>
      <dgm:t>
        <a:bodyPr/>
        <a:lstStyle/>
        <a:p>
          <a:endParaRPr lang="en-US"/>
        </a:p>
      </dgm:t>
    </dgm:pt>
    <dgm:pt modelId="{E3AA7D72-924B-43AE-B0C2-905218D161E3}" type="sibTrans" cxnId="{700456E0-2E42-4204-9F9D-1BCE88511561}">
      <dgm:prSet/>
      <dgm:spPr/>
      <dgm:t>
        <a:bodyPr/>
        <a:lstStyle/>
        <a:p>
          <a:endParaRPr lang="en-US"/>
        </a:p>
      </dgm:t>
    </dgm:pt>
    <dgm:pt modelId="{AE81E140-6606-4C16-AEF7-3A1ED94E870C}">
      <dgm:prSet phldrT="[Text]" custT="1"/>
      <dgm:spPr/>
      <dgm:t>
        <a:bodyPr/>
        <a:lstStyle/>
        <a:p>
          <a:pPr algn="l">
            <a:lnSpc>
              <a:spcPct val="90000"/>
            </a:lnSpc>
            <a:spcAft>
              <a:spcPct val="35000"/>
            </a:spcAft>
            <a:buFont typeface="Arial" panose="020B0604020202020204" pitchFamily="34" charset="0"/>
            <a:buNone/>
          </a:pPr>
          <a:r>
            <a:rPr lang="en-US" sz="2200" b="1" dirty="0">
              <a:solidFill>
                <a:schemeClr val="tx1"/>
              </a:solidFill>
              <a:latin typeface="Raleway" pitchFamily="2" charset="0"/>
            </a:rPr>
            <a:t>City Contract</a:t>
          </a:r>
        </a:p>
        <a:p>
          <a:pPr algn="l">
            <a:lnSpc>
              <a:spcPct val="100000"/>
            </a:lnSpc>
            <a:spcAft>
              <a:spcPts val="0"/>
            </a:spcAft>
            <a:buFont typeface="Arial" panose="020B0604020202020204" pitchFamily="34" charset="0"/>
            <a:buNone/>
          </a:pPr>
          <a:r>
            <a:rPr lang="en-US" sz="2200" b="1" dirty="0">
              <a:solidFill>
                <a:schemeClr val="tx1"/>
              </a:solidFill>
              <a:latin typeface="Raleway" pitchFamily="2" charset="0"/>
            </a:rPr>
            <a:t>or Sponsorship</a:t>
          </a:r>
          <a:endParaRPr lang="en-US" sz="1600" dirty="0"/>
        </a:p>
      </dgm:t>
    </dgm:pt>
    <dgm:pt modelId="{268D6CF5-717D-4836-92B5-67E41E5FBB2B}" type="parTrans" cxnId="{51F8D058-A12A-4F5A-AD18-80740120C3D6}">
      <dgm:prSet/>
      <dgm:spPr/>
      <dgm:t>
        <a:bodyPr/>
        <a:lstStyle/>
        <a:p>
          <a:endParaRPr lang="en-US"/>
        </a:p>
      </dgm:t>
    </dgm:pt>
    <dgm:pt modelId="{63071899-50E4-45D2-9B10-8CF54159145D}" type="sibTrans" cxnId="{51F8D058-A12A-4F5A-AD18-80740120C3D6}">
      <dgm:prSet/>
      <dgm:spPr/>
      <dgm:t>
        <a:bodyPr/>
        <a:lstStyle/>
        <a:p>
          <a:endParaRPr lang="en-US"/>
        </a:p>
      </dgm:t>
    </dgm:pt>
    <dgm:pt modelId="{91348185-4FFE-49D3-8099-0803ACF4EB6F}">
      <dgm:prSet phldrT="[Text]" custT="1"/>
      <dgm:spPr/>
      <dgm:t>
        <a:bodyPr/>
        <a:lstStyle/>
        <a:p>
          <a:pPr algn="l">
            <a:buFont typeface="+mj-lt"/>
            <a:buAutoNum type="arabicPeriod"/>
          </a:pPr>
          <a:r>
            <a:rPr lang="en-US" sz="1800" b="1" dirty="0">
              <a:solidFill>
                <a:schemeClr val="bg2"/>
              </a:solidFill>
              <a:latin typeface="Raleway" pitchFamily="2" charset="0"/>
            </a:rPr>
            <a:t>Accept any Amount</a:t>
          </a:r>
        </a:p>
        <a:p>
          <a:pPr algn="l">
            <a:buFont typeface="+mj-lt"/>
            <a:buAutoNum type="arabicPeriod"/>
          </a:pPr>
          <a:r>
            <a:rPr lang="en-US" sz="1800" b="1" dirty="0">
              <a:solidFill>
                <a:schemeClr val="bg2"/>
              </a:solidFill>
              <a:latin typeface="Raleway" pitchFamily="2" charset="0"/>
            </a:rPr>
            <a:t>Determine Value</a:t>
          </a:r>
        </a:p>
        <a:p>
          <a:pPr algn="l">
            <a:buFont typeface="+mj-lt"/>
            <a:buAutoNum type="arabicPeriod"/>
          </a:pPr>
          <a:r>
            <a:rPr lang="en-US" sz="1800" b="1" dirty="0">
              <a:solidFill>
                <a:schemeClr val="bg2"/>
              </a:solidFill>
              <a:latin typeface="Raleway" pitchFamily="2" charset="0"/>
            </a:rPr>
            <a:t>Report on Form 9 &gt; $100</a:t>
          </a:r>
        </a:p>
      </dgm:t>
    </dgm:pt>
    <dgm:pt modelId="{9CBD454F-F2FD-4E73-B665-DF5CFAC332DB}" type="parTrans" cxnId="{333527D4-B0E1-4955-9A13-026953813A74}">
      <dgm:prSet/>
      <dgm:spPr/>
      <dgm:t>
        <a:bodyPr/>
        <a:lstStyle/>
        <a:p>
          <a:endParaRPr lang="en-US"/>
        </a:p>
      </dgm:t>
    </dgm:pt>
    <dgm:pt modelId="{52891F9B-0DBB-47D0-9AED-84E77354785E}" type="sibTrans" cxnId="{333527D4-B0E1-4955-9A13-026953813A74}">
      <dgm:prSet/>
      <dgm:spPr/>
      <dgm:t>
        <a:bodyPr/>
        <a:lstStyle/>
        <a:p>
          <a:endParaRPr lang="en-US"/>
        </a:p>
      </dgm:t>
    </dgm:pt>
    <dgm:pt modelId="{2A7D3E7D-B2E1-4237-B52D-0553B0CAFDD5}">
      <dgm:prSet phldrT="[Text]" custT="1"/>
      <dgm:spPr/>
      <dgm:t>
        <a:bodyPr/>
        <a:lstStyle/>
        <a:p>
          <a:pPr>
            <a:spcAft>
              <a:spcPts val="0"/>
            </a:spcAft>
          </a:pPr>
          <a:r>
            <a:rPr lang="en-US" sz="2800" b="1" dirty="0">
              <a:effectLst>
                <a:outerShdw blurRad="38100" dist="38100" dir="2700000" algn="tl">
                  <a:srgbClr val="000000">
                    <a:alpha val="43137"/>
                  </a:srgbClr>
                </a:outerShdw>
              </a:effectLst>
              <a:latin typeface="Raleway" pitchFamily="2" charset="0"/>
            </a:rPr>
            <a:t>Gifts Paid </a:t>
          </a:r>
        </a:p>
        <a:p>
          <a:pPr>
            <a:spcAft>
              <a:spcPct val="35000"/>
            </a:spcAft>
          </a:pPr>
          <a:r>
            <a:rPr lang="en-US" sz="2800" b="1" dirty="0">
              <a:effectLst>
                <a:outerShdw blurRad="38100" dist="38100" dir="2700000" algn="tl">
                  <a:srgbClr val="000000">
                    <a:alpha val="43137"/>
                  </a:srgbClr>
                </a:outerShdw>
              </a:effectLst>
              <a:latin typeface="Raleway" pitchFamily="2" charset="0"/>
            </a:rPr>
            <a:t>by Others</a:t>
          </a:r>
        </a:p>
      </dgm:t>
    </dgm:pt>
    <dgm:pt modelId="{0352EFEA-2BCB-4284-AD05-AFDAD0B07C15}" type="parTrans" cxnId="{CAE9B15D-03F9-4939-BF8F-DAA7DFA4462F}">
      <dgm:prSet/>
      <dgm:spPr/>
      <dgm:t>
        <a:bodyPr/>
        <a:lstStyle/>
        <a:p>
          <a:endParaRPr lang="en-US"/>
        </a:p>
      </dgm:t>
    </dgm:pt>
    <dgm:pt modelId="{2C37381C-E505-46C5-BF7E-A25215EBDE83}" type="sibTrans" cxnId="{CAE9B15D-03F9-4939-BF8F-DAA7DFA4462F}">
      <dgm:prSet/>
      <dgm:spPr/>
      <dgm:t>
        <a:bodyPr/>
        <a:lstStyle/>
        <a:p>
          <a:endParaRPr lang="en-US"/>
        </a:p>
      </dgm:t>
    </dgm:pt>
    <dgm:pt modelId="{9DBD3E9F-DE1E-4E67-99A5-B312F1F1DADB}">
      <dgm:prSet phldrT="[Text]" custT="1"/>
      <dgm:spPr/>
      <dgm:t>
        <a:bodyPr/>
        <a:lstStyle/>
        <a:p>
          <a:pPr algn="ctr"/>
          <a:r>
            <a:rPr lang="en-US" sz="2200" b="1" dirty="0">
              <a:effectLst/>
              <a:latin typeface="Raleway" pitchFamily="2" charset="0"/>
            </a:rPr>
            <a:t>Who Paid? </a:t>
          </a:r>
        </a:p>
        <a:p>
          <a:pPr algn="ctr"/>
          <a:r>
            <a:rPr lang="en-US" sz="2200" b="1" dirty="0">
              <a:effectLst/>
              <a:latin typeface="Raleway" pitchFamily="2" charset="0"/>
            </a:rPr>
            <a:t>What Value?</a:t>
          </a:r>
        </a:p>
        <a:p>
          <a:pPr algn="ctr"/>
          <a:r>
            <a:rPr lang="en-US" sz="2200" b="1" dirty="0">
              <a:effectLst/>
              <a:latin typeface="Raleway" pitchFamily="2" charset="0"/>
            </a:rPr>
            <a:t>Why?</a:t>
          </a:r>
          <a:endParaRPr lang="en-US" sz="2200" dirty="0">
            <a:effectLst/>
          </a:endParaRPr>
        </a:p>
      </dgm:t>
    </dgm:pt>
    <dgm:pt modelId="{595E3930-B146-4E0F-A3E7-D66D04A06C7C}" type="parTrans" cxnId="{AE525184-A919-4940-AE64-2BFA6E444D53}">
      <dgm:prSet/>
      <dgm:spPr/>
      <dgm:t>
        <a:bodyPr/>
        <a:lstStyle/>
        <a:p>
          <a:endParaRPr lang="en-US"/>
        </a:p>
      </dgm:t>
    </dgm:pt>
    <dgm:pt modelId="{AAF80EBE-600F-4A4E-9F78-99782F3C5163}" type="sibTrans" cxnId="{AE525184-A919-4940-AE64-2BFA6E444D53}">
      <dgm:prSet/>
      <dgm:spPr/>
      <dgm:t>
        <a:bodyPr/>
        <a:lstStyle/>
        <a:p>
          <a:endParaRPr lang="en-US"/>
        </a:p>
      </dgm:t>
    </dgm:pt>
    <dgm:pt modelId="{6BD8FBE8-61F8-497C-972C-455C49DC0725}">
      <dgm:prSet phldrT="[Text]" custT="1"/>
      <dgm:spPr>
        <a:solidFill>
          <a:schemeClr val="bg1">
            <a:alpha val="90000"/>
          </a:schemeClr>
        </a:solidFill>
      </dgm:spPr>
      <dgm:t>
        <a:bodyPr/>
        <a:lstStyle/>
        <a:p>
          <a:pPr algn="l"/>
          <a:r>
            <a:rPr lang="en-US" sz="1800" b="1" dirty="0">
              <a:solidFill>
                <a:schemeClr val="bg2"/>
              </a:solidFill>
              <a:latin typeface="Raleway" pitchFamily="2" charset="0"/>
            </a:rPr>
            <a:t>Not Vendor or Lobbyist:  </a:t>
          </a:r>
        </a:p>
        <a:p>
          <a:pPr algn="l"/>
          <a:r>
            <a:rPr lang="en-US" sz="1800" b="1" dirty="0">
              <a:solidFill>
                <a:schemeClr val="bg2"/>
              </a:solidFill>
              <a:latin typeface="Raleway" pitchFamily="2" charset="0"/>
            </a:rPr>
            <a:t>Accept any Amount</a:t>
          </a:r>
        </a:p>
        <a:p>
          <a:pPr algn="l"/>
          <a:r>
            <a:rPr lang="en-US" sz="1800" b="1" dirty="0">
              <a:solidFill>
                <a:schemeClr val="bg2"/>
              </a:solidFill>
              <a:latin typeface="Raleway" pitchFamily="2" charset="0"/>
            </a:rPr>
            <a:t>Determine Value</a:t>
          </a:r>
        </a:p>
        <a:p>
          <a:pPr algn="l"/>
          <a:r>
            <a:rPr lang="en-US" sz="1800" b="1" dirty="0">
              <a:solidFill>
                <a:schemeClr val="bg2"/>
              </a:solidFill>
              <a:latin typeface="Raleway" pitchFamily="2" charset="0"/>
            </a:rPr>
            <a:t>Report on Form  9 &gt; $100</a:t>
          </a:r>
        </a:p>
      </dgm:t>
    </dgm:pt>
    <dgm:pt modelId="{65DB4405-7827-49FC-93EC-D4648BA50B34}" type="parTrans" cxnId="{19DC2E99-F18B-4AFB-8BF0-8F7A2FA89F26}">
      <dgm:prSet/>
      <dgm:spPr/>
      <dgm:t>
        <a:bodyPr/>
        <a:lstStyle/>
        <a:p>
          <a:endParaRPr lang="en-US"/>
        </a:p>
      </dgm:t>
    </dgm:pt>
    <dgm:pt modelId="{DD29A2F7-BB83-4C4E-9FD8-B3A6436779E6}" type="sibTrans" cxnId="{19DC2E99-F18B-4AFB-8BF0-8F7A2FA89F26}">
      <dgm:prSet/>
      <dgm:spPr/>
      <dgm:t>
        <a:bodyPr/>
        <a:lstStyle/>
        <a:p>
          <a:endParaRPr lang="en-US"/>
        </a:p>
      </dgm:t>
    </dgm:pt>
    <dgm:pt modelId="{B9F8CFAD-4712-47D0-BBBA-B235CC2CCFAB}">
      <dgm:prSet phldrT="[Text]" custT="1"/>
      <dgm:spPr>
        <a:solidFill>
          <a:schemeClr val="bg1"/>
        </a:solidFill>
        <a:ln>
          <a:solidFill>
            <a:schemeClr val="accent5">
              <a:hueOff val="0"/>
              <a:satOff val="0"/>
              <a:lumOff val="0"/>
            </a:schemeClr>
          </a:solidFill>
        </a:ln>
      </dgm:spPr>
      <dgm:t>
        <a:bodyPr/>
        <a:lstStyle/>
        <a:p>
          <a:pPr algn="l">
            <a:lnSpc>
              <a:spcPct val="100000"/>
            </a:lnSpc>
            <a:spcAft>
              <a:spcPts val="0"/>
            </a:spcAft>
          </a:pPr>
          <a:r>
            <a:rPr lang="en-US" sz="1800" b="1" kern="1200" dirty="0">
              <a:solidFill>
                <a:srgbClr val="1A1A1A"/>
              </a:solidFill>
              <a:latin typeface="Raleway" pitchFamily="2" charset="0"/>
              <a:ea typeface="+mn-ea"/>
              <a:cs typeface="+mn-cs"/>
            </a:rPr>
            <a:t>If Vendor</a:t>
          </a:r>
          <a:r>
            <a:rPr lang="en-US" sz="1800" b="1" kern="1200" dirty="0">
              <a:solidFill>
                <a:schemeClr val="bg2"/>
              </a:solidFill>
              <a:latin typeface="Raleway" pitchFamily="2" charset="0"/>
            </a:rPr>
            <a:t> or Lobbyist:  </a:t>
          </a:r>
        </a:p>
        <a:p>
          <a:pPr algn="l">
            <a:lnSpc>
              <a:spcPct val="100000"/>
            </a:lnSpc>
            <a:spcAft>
              <a:spcPts val="0"/>
            </a:spcAft>
          </a:pPr>
          <a:endParaRPr lang="en-US" sz="1800" b="1" kern="1200" dirty="0">
            <a:solidFill>
              <a:schemeClr val="bg2"/>
            </a:solidFill>
            <a:latin typeface="Raleway" pitchFamily="2" charset="0"/>
          </a:endParaRPr>
        </a:p>
        <a:p>
          <a:pPr algn="l">
            <a:lnSpc>
              <a:spcPct val="100000"/>
            </a:lnSpc>
            <a:spcAft>
              <a:spcPts val="0"/>
            </a:spcAft>
          </a:pPr>
          <a:r>
            <a:rPr lang="en-US" sz="1800" b="1" kern="1200" dirty="0">
              <a:solidFill>
                <a:schemeClr val="bg2"/>
              </a:solidFill>
              <a:latin typeface="Raleway" pitchFamily="2" charset="0"/>
            </a:rPr>
            <a:t>Determine Value</a:t>
          </a:r>
        </a:p>
        <a:p>
          <a:pPr algn="l">
            <a:lnSpc>
              <a:spcPct val="100000"/>
            </a:lnSpc>
            <a:spcAft>
              <a:spcPts val="0"/>
            </a:spcAft>
          </a:pPr>
          <a:endParaRPr lang="en-US" sz="1800" b="1" kern="1200" dirty="0">
            <a:solidFill>
              <a:schemeClr val="bg2"/>
            </a:solidFill>
            <a:latin typeface="Raleway" pitchFamily="2" charset="0"/>
          </a:endParaRPr>
        </a:p>
        <a:p>
          <a:pPr algn="l">
            <a:lnSpc>
              <a:spcPct val="100000"/>
            </a:lnSpc>
            <a:spcAft>
              <a:spcPts val="0"/>
            </a:spcAft>
          </a:pPr>
          <a:r>
            <a:rPr lang="en-US" sz="1800" b="1" kern="1200" dirty="0">
              <a:solidFill>
                <a:schemeClr val="bg2"/>
              </a:solidFill>
              <a:latin typeface="Raleway" pitchFamily="2" charset="0"/>
            </a:rPr>
            <a:t>Decline or Pay Down if &gt; $100</a:t>
          </a:r>
        </a:p>
      </dgm:t>
    </dgm:pt>
    <dgm:pt modelId="{48137A4F-2FDA-41BF-B8F1-65DB7AECB688}" type="parTrans" cxnId="{C2F2CCED-733A-4FE8-8CF0-EDB31085FCB1}">
      <dgm:prSet/>
      <dgm:spPr/>
      <dgm:t>
        <a:bodyPr/>
        <a:lstStyle/>
        <a:p>
          <a:endParaRPr lang="en-US"/>
        </a:p>
      </dgm:t>
    </dgm:pt>
    <dgm:pt modelId="{789145B1-3CC4-4C56-BFB1-6DB710548FD5}" type="sibTrans" cxnId="{C2F2CCED-733A-4FE8-8CF0-EDB31085FCB1}">
      <dgm:prSet/>
      <dgm:spPr/>
      <dgm:t>
        <a:bodyPr/>
        <a:lstStyle/>
        <a:p>
          <a:endParaRPr lang="en-US"/>
        </a:p>
      </dgm:t>
    </dgm:pt>
    <dgm:pt modelId="{FBE3B8C2-355B-4B9D-9602-4BE7FC71D66A}" type="pres">
      <dgm:prSet presAssocID="{8F9F1F6F-A204-48EE-AD56-99046FB0AC8A}" presName="diagram" presStyleCnt="0">
        <dgm:presLayoutVars>
          <dgm:chPref val="1"/>
          <dgm:dir/>
          <dgm:animOne val="branch"/>
          <dgm:animLvl val="lvl"/>
          <dgm:resizeHandles/>
        </dgm:presLayoutVars>
      </dgm:prSet>
      <dgm:spPr/>
    </dgm:pt>
    <dgm:pt modelId="{CB8ACE98-06C3-4F61-9618-4B8579D1D4F7}" type="pres">
      <dgm:prSet presAssocID="{A405C4CA-515D-4A78-A628-186031188504}" presName="root" presStyleCnt="0"/>
      <dgm:spPr/>
    </dgm:pt>
    <dgm:pt modelId="{CC04E026-08F7-4BE6-83B1-B60C9012F489}" type="pres">
      <dgm:prSet presAssocID="{A405C4CA-515D-4A78-A628-186031188504}" presName="rootComposite" presStyleCnt="0"/>
      <dgm:spPr/>
    </dgm:pt>
    <dgm:pt modelId="{B559DF58-52FF-4517-B0C0-266B4B30D65E}" type="pres">
      <dgm:prSet presAssocID="{A405C4CA-515D-4A78-A628-186031188504}" presName="rootText" presStyleLbl="node1" presStyleIdx="0" presStyleCnt="3" custScaleX="122007" custScaleY="92231" custLinFactNeighborX="-73996" custLinFactNeighborY="-310"/>
      <dgm:spPr/>
    </dgm:pt>
    <dgm:pt modelId="{C48A7C52-E903-4681-A32E-65237CB54B4C}" type="pres">
      <dgm:prSet presAssocID="{A405C4CA-515D-4A78-A628-186031188504}" presName="rootConnector" presStyleLbl="node1" presStyleIdx="0" presStyleCnt="3"/>
      <dgm:spPr/>
    </dgm:pt>
    <dgm:pt modelId="{6F7AC508-0714-4BA5-95EF-269B6572B127}" type="pres">
      <dgm:prSet presAssocID="{A405C4CA-515D-4A78-A628-186031188504}" presName="childShape" presStyleCnt="0"/>
      <dgm:spPr/>
    </dgm:pt>
    <dgm:pt modelId="{4CE5EFF2-1D70-4AA9-8004-4188382573F2}" type="pres">
      <dgm:prSet presAssocID="{268D6CF5-717D-4836-92B5-67E41E5FBB2B}" presName="Name13" presStyleLbl="parChTrans1D2" presStyleIdx="0" presStyleCnt="4"/>
      <dgm:spPr/>
    </dgm:pt>
    <dgm:pt modelId="{1531B5AF-4866-47D9-A66C-77741CA9E290}" type="pres">
      <dgm:prSet presAssocID="{AE81E140-6606-4C16-AEF7-3A1ED94E870C}" presName="childText" presStyleLbl="bgAcc1" presStyleIdx="0" presStyleCnt="4" custScaleX="175889" custScaleY="126738" custLinFactNeighborX="15115" custLinFactNeighborY="-4370">
        <dgm:presLayoutVars>
          <dgm:bulletEnabled val="1"/>
        </dgm:presLayoutVars>
      </dgm:prSet>
      <dgm:spPr/>
    </dgm:pt>
    <dgm:pt modelId="{355DD015-F114-4915-95D6-19E5A3F0A081}" type="pres">
      <dgm:prSet presAssocID="{9CBD454F-F2FD-4E73-B665-DF5CFAC332DB}" presName="Name13" presStyleLbl="parChTrans1D2" presStyleIdx="1" presStyleCnt="4"/>
      <dgm:spPr/>
    </dgm:pt>
    <dgm:pt modelId="{A360C337-0694-4789-980B-1E9D957678A2}" type="pres">
      <dgm:prSet presAssocID="{91348185-4FFE-49D3-8099-0803ACF4EB6F}" presName="childText" presStyleLbl="bgAcc1" presStyleIdx="1" presStyleCnt="4" custScaleX="168332" custScaleY="201572" custLinFactNeighborX="22700" custLinFactNeighborY="-3592">
        <dgm:presLayoutVars>
          <dgm:bulletEnabled val="1"/>
        </dgm:presLayoutVars>
      </dgm:prSet>
      <dgm:spPr/>
    </dgm:pt>
    <dgm:pt modelId="{6B6FB95C-310C-43C3-8140-D7FB6F299D5E}" type="pres">
      <dgm:prSet presAssocID="{2A7D3E7D-B2E1-4237-B52D-0553B0CAFDD5}" presName="root" presStyleCnt="0"/>
      <dgm:spPr/>
    </dgm:pt>
    <dgm:pt modelId="{AD6C43BB-317F-4809-A8F7-4D3AA1DA9ED9}" type="pres">
      <dgm:prSet presAssocID="{2A7D3E7D-B2E1-4237-B52D-0553B0CAFDD5}" presName="rootComposite" presStyleCnt="0"/>
      <dgm:spPr/>
    </dgm:pt>
    <dgm:pt modelId="{88521FC8-73A2-41F6-B099-368861A4E9FB}" type="pres">
      <dgm:prSet presAssocID="{2A7D3E7D-B2E1-4237-B52D-0553B0CAFDD5}" presName="rootText" presStyleLbl="node1" presStyleIdx="1" presStyleCnt="3" custScaleX="123850" custLinFactNeighborX="29948" custLinFactNeighborY="-9070"/>
      <dgm:spPr/>
    </dgm:pt>
    <dgm:pt modelId="{5E4D4142-869B-4F11-986A-43BB5057B558}" type="pres">
      <dgm:prSet presAssocID="{2A7D3E7D-B2E1-4237-B52D-0553B0CAFDD5}" presName="rootConnector" presStyleLbl="node1" presStyleIdx="1" presStyleCnt="3"/>
      <dgm:spPr/>
    </dgm:pt>
    <dgm:pt modelId="{FD5F0FF7-B349-4BA5-8B52-5A5C2C329346}" type="pres">
      <dgm:prSet presAssocID="{2A7D3E7D-B2E1-4237-B52D-0553B0CAFDD5}" presName="childShape" presStyleCnt="0"/>
      <dgm:spPr/>
    </dgm:pt>
    <dgm:pt modelId="{F6F02C66-0C4B-401F-A326-0FB6988879CE}" type="pres">
      <dgm:prSet presAssocID="{595E3930-B146-4E0F-A3E7-D66D04A06C7C}" presName="Name13" presStyleLbl="parChTrans1D2" presStyleIdx="2" presStyleCnt="4"/>
      <dgm:spPr/>
    </dgm:pt>
    <dgm:pt modelId="{99D7CB80-CACD-490D-926E-82DE092B94DA}" type="pres">
      <dgm:prSet presAssocID="{9DBD3E9F-DE1E-4E67-99A5-B312F1F1DADB}" presName="childText" presStyleLbl="bgAcc1" presStyleIdx="2" presStyleCnt="4" custScaleX="149240" custScaleY="132218" custLinFactNeighborX="77143" custLinFactNeighborY="-13182">
        <dgm:presLayoutVars>
          <dgm:bulletEnabled val="1"/>
        </dgm:presLayoutVars>
      </dgm:prSet>
      <dgm:spPr/>
    </dgm:pt>
    <dgm:pt modelId="{DA26199D-A1FD-4230-BEA3-E7B6DF28D4CE}" type="pres">
      <dgm:prSet presAssocID="{65DB4405-7827-49FC-93EC-D4648BA50B34}" presName="Name13" presStyleLbl="parChTrans1D2" presStyleIdx="3" presStyleCnt="4"/>
      <dgm:spPr/>
    </dgm:pt>
    <dgm:pt modelId="{D334DF4C-7ED5-4CD7-A6BF-B7C563D64B26}" type="pres">
      <dgm:prSet presAssocID="{6BD8FBE8-61F8-497C-972C-455C49DC0725}" presName="childText" presStyleLbl="bgAcc1" presStyleIdx="3" presStyleCnt="4" custScaleX="158783" custScaleY="241779" custLinFactNeighborX="34539" custLinFactNeighborY="-6175">
        <dgm:presLayoutVars>
          <dgm:bulletEnabled val="1"/>
        </dgm:presLayoutVars>
      </dgm:prSet>
      <dgm:spPr/>
    </dgm:pt>
    <dgm:pt modelId="{DCBC6F50-568E-48EE-A02E-D24DF5209D35}" type="pres">
      <dgm:prSet presAssocID="{B9F8CFAD-4712-47D0-BBBA-B235CC2CCFAB}" presName="root" presStyleCnt="0"/>
      <dgm:spPr/>
    </dgm:pt>
    <dgm:pt modelId="{143CE950-A373-4931-BEB7-2AD0B770BC7B}" type="pres">
      <dgm:prSet presAssocID="{B9F8CFAD-4712-47D0-BBBA-B235CC2CCFAB}" presName="rootComposite" presStyleCnt="0"/>
      <dgm:spPr/>
    </dgm:pt>
    <dgm:pt modelId="{39578DC7-5A1B-4D1A-9344-43B2EC07D879}" type="pres">
      <dgm:prSet presAssocID="{B9F8CFAD-4712-47D0-BBBA-B235CC2CCFAB}" presName="rootText" presStyleLbl="node1" presStyleIdx="2" presStyleCnt="3" custScaleX="121390" custScaleY="250446" custLinFactY="100000" custLinFactNeighborX="14102" custLinFactNeighborY="170252"/>
      <dgm:spPr/>
    </dgm:pt>
    <dgm:pt modelId="{1EF75C61-0115-410B-9B68-512619D073B5}" type="pres">
      <dgm:prSet presAssocID="{B9F8CFAD-4712-47D0-BBBA-B235CC2CCFAB}" presName="rootConnector" presStyleLbl="node1" presStyleIdx="2" presStyleCnt="3"/>
      <dgm:spPr/>
    </dgm:pt>
    <dgm:pt modelId="{4CFBC1CE-62A2-4D30-90A9-F88131BE8199}" type="pres">
      <dgm:prSet presAssocID="{B9F8CFAD-4712-47D0-BBBA-B235CC2CCFAB}" presName="childShape" presStyleCnt="0"/>
      <dgm:spPr/>
    </dgm:pt>
  </dgm:ptLst>
  <dgm:cxnLst>
    <dgm:cxn modelId="{B9585909-383A-4EE4-B7AA-C27E25ED7130}" type="presOf" srcId="{A405C4CA-515D-4A78-A628-186031188504}" destId="{B559DF58-52FF-4517-B0C0-266B4B30D65E}" srcOrd="0" destOrd="0" presId="urn:microsoft.com/office/officeart/2005/8/layout/hierarchy3"/>
    <dgm:cxn modelId="{F22FFA1D-7229-476D-B308-2E8C57E360BC}" type="presOf" srcId="{268D6CF5-717D-4836-92B5-67E41E5FBB2B}" destId="{4CE5EFF2-1D70-4AA9-8004-4188382573F2}" srcOrd="0" destOrd="0" presId="urn:microsoft.com/office/officeart/2005/8/layout/hierarchy3"/>
    <dgm:cxn modelId="{73547823-3EC2-45C7-8BE9-A00869D5579E}" type="presOf" srcId="{8F9F1F6F-A204-48EE-AD56-99046FB0AC8A}" destId="{FBE3B8C2-355B-4B9D-9602-4BE7FC71D66A}" srcOrd="0" destOrd="0" presId="urn:microsoft.com/office/officeart/2005/8/layout/hierarchy3"/>
    <dgm:cxn modelId="{86418E2C-50DE-4EBF-B37A-472878230645}" type="presOf" srcId="{B9F8CFAD-4712-47D0-BBBA-B235CC2CCFAB}" destId="{1EF75C61-0115-410B-9B68-512619D073B5}" srcOrd="1" destOrd="0" presId="urn:microsoft.com/office/officeart/2005/8/layout/hierarchy3"/>
    <dgm:cxn modelId="{AE100830-5383-47F4-9652-46BB4BD1276A}" type="presOf" srcId="{595E3930-B146-4E0F-A3E7-D66D04A06C7C}" destId="{F6F02C66-0C4B-401F-A326-0FB6988879CE}" srcOrd="0" destOrd="0" presId="urn:microsoft.com/office/officeart/2005/8/layout/hierarchy3"/>
    <dgm:cxn modelId="{CAE9B15D-03F9-4939-BF8F-DAA7DFA4462F}" srcId="{8F9F1F6F-A204-48EE-AD56-99046FB0AC8A}" destId="{2A7D3E7D-B2E1-4237-B52D-0553B0CAFDD5}" srcOrd="1" destOrd="0" parTransId="{0352EFEA-2BCB-4284-AD05-AFDAD0B07C15}" sibTransId="{2C37381C-E505-46C5-BF7E-A25215EBDE83}"/>
    <dgm:cxn modelId="{E5E29B4C-5B47-4C85-A3EC-4B8DF8EABC3B}" type="presOf" srcId="{65DB4405-7827-49FC-93EC-D4648BA50B34}" destId="{DA26199D-A1FD-4230-BEA3-E7B6DF28D4CE}" srcOrd="0" destOrd="0" presId="urn:microsoft.com/office/officeart/2005/8/layout/hierarchy3"/>
    <dgm:cxn modelId="{0B2F7B76-EC5E-4C3A-AFAB-9B814200B173}" type="presOf" srcId="{2A7D3E7D-B2E1-4237-B52D-0553B0CAFDD5}" destId="{88521FC8-73A2-41F6-B099-368861A4E9FB}" srcOrd="0" destOrd="0" presId="urn:microsoft.com/office/officeart/2005/8/layout/hierarchy3"/>
    <dgm:cxn modelId="{51F8D058-A12A-4F5A-AD18-80740120C3D6}" srcId="{A405C4CA-515D-4A78-A628-186031188504}" destId="{AE81E140-6606-4C16-AEF7-3A1ED94E870C}" srcOrd="0" destOrd="0" parTransId="{268D6CF5-717D-4836-92B5-67E41E5FBB2B}" sibTransId="{63071899-50E4-45D2-9B10-8CF54159145D}"/>
    <dgm:cxn modelId="{3B88277E-B648-4D5B-AC17-A96CC1D48965}" type="presOf" srcId="{9DBD3E9F-DE1E-4E67-99A5-B312F1F1DADB}" destId="{99D7CB80-CACD-490D-926E-82DE092B94DA}" srcOrd="0" destOrd="0" presId="urn:microsoft.com/office/officeart/2005/8/layout/hierarchy3"/>
    <dgm:cxn modelId="{AE525184-A919-4940-AE64-2BFA6E444D53}" srcId="{2A7D3E7D-B2E1-4237-B52D-0553B0CAFDD5}" destId="{9DBD3E9F-DE1E-4E67-99A5-B312F1F1DADB}" srcOrd="0" destOrd="0" parTransId="{595E3930-B146-4E0F-A3E7-D66D04A06C7C}" sibTransId="{AAF80EBE-600F-4A4E-9F78-99782F3C5163}"/>
    <dgm:cxn modelId="{19DC2E99-F18B-4AFB-8BF0-8F7A2FA89F26}" srcId="{2A7D3E7D-B2E1-4237-B52D-0553B0CAFDD5}" destId="{6BD8FBE8-61F8-497C-972C-455C49DC0725}" srcOrd="1" destOrd="0" parTransId="{65DB4405-7827-49FC-93EC-D4648BA50B34}" sibTransId="{DD29A2F7-BB83-4C4E-9FD8-B3A6436779E6}"/>
    <dgm:cxn modelId="{1AD3149A-8826-49B3-881F-C3EDED2BBB69}" type="presOf" srcId="{6BD8FBE8-61F8-497C-972C-455C49DC0725}" destId="{D334DF4C-7ED5-4CD7-A6BF-B7C563D64B26}" srcOrd="0" destOrd="0" presId="urn:microsoft.com/office/officeart/2005/8/layout/hierarchy3"/>
    <dgm:cxn modelId="{DE4FCE9E-0D49-4042-ADAA-13D72A12CB47}" type="presOf" srcId="{A405C4CA-515D-4A78-A628-186031188504}" destId="{C48A7C52-E903-4681-A32E-65237CB54B4C}" srcOrd="1" destOrd="0" presId="urn:microsoft.com/office/officeart/2005/8/layout/hierarchy3"/>
    <dgm:cxn modelId="{CF2FABBE-F2E5-45DB-A96D-6CA6CAA6AEDA}" type="presOf" srcId="{9CBD454F-F2FD-4E73-B665-DF5CFAC332DB}" destId="{355DD015-F114-4915-95D6-19E5A3F0A081}" srcOrd="0" destOrd="0" presId="urn:microsoft.com/office/officeart/2005/8/layout/hierarchy3"/>
    <dgm:cxn modelId="{333527D4-B0E1-4955-9A13-026953813A74}" srcId="{A405C4CA-515D-4A78-A628-186031188504}" destId="{91348185-4FFE-49D3-8099-0803ACF4EB6F}" srcOrd="1" destOrd="0" parTransId="{9CBD454F-F2FD-4E73-B665-DF5CFAC332DB}" sibTransId="{52891F9B-0DBB-47D0-9AED-84E77354785E}"/>
    <dgm:cxn modelId="{1E7627DE-D44A-48F1-A04E-355E58D5B9E2}" type="presOf" srcId="{B9F8CFAD-4712-47D0-BBBA-B235CC2CCFAB}" destId="{39578DC7-5A1B-4D1A-9344-43B2EC07D879}" srcOrd="0" destOrd="0" presId="urn:microsoft.com/office/officeart/2005/8/layout/hierarchy3"/>
    <dgm:cxn modelId="{84454BDE-0B06-4A04-B9D8-B69F104A55C2}" type="presOf" srcId="{2A7D3E7D-B2E1-4237-B52D-0553B0CAFDD5}" destId="{5E4D4142-869B-4F11-986A-43BB5057B558}" srcOrd="1" destOrd="0" presId="urn:microsoft.com/office/officeart/2005/8/layout/hierarchy3"/>
    <dgm:cxn modelId="{700456E0-2E42-4204-9F9D-1BCE88511561}" srcId="{8F9F1F6F-A204-48EE-AD56-99046FB0AC8A}" destId="{A405C4CA-515D-4A78-A628-186031188504}" srcOrd="0" destOrd="0" parTransId="{4E5884AF-E6DB-4FE5-BF2A-D0DD9D889141}" sibTransId="{E3AA7D72-924B-43AE-B0C2-905218D161E3}"/>
    <dgm:cxn modelId="{777347E2-D8BE-4A2B-8A17-E6DAE11DAF83}" type="presOf" srcId="{91348185-4FFE-49D3-8099-0803ACF4EB6F}" destId="{A360C337-0694-4789-980B-1E9D957678A2}" srcOrd="0" destOrd="0" presId="urn:microsoft.com/office/officeart/2005/8/layout/hierarchy3"/>
    <dgm:cxn modelId="{C2F2CCED-733A-4FE8-8CF0-EDB31085FCB1}" srcId="{8F9F1F6F-A204-48EE-AD56-99046FB0AC8A}" destId="{B9F8CFAD-4712-47D0-BBBA-B235CC2CCFAB}" srcOrd="2" destOrd="0" parTransId="{48137A4F-2FDA-41BF-B8F1-65DB7AECB688}" sibTransId="{789145B1-3CC4-4C56-BFB1-6DB710548FD5}"/>
    <dgm:cxn modelId="{C67436FE-9AC8-42BC-9E76-02BE54D757F4}" type="presOf" srcId="{AE81E140-6606-4C16-AEF7-3A1ED94E870C}" destId="{1531B5AF-4866-47D9-A66C-77741CA9E290}" srcOrd="0" destOrd="0" presId="urn:microsoft.com/office/officeart/2005/8/layout/hierarchy3"/>
    <dgm:cxn modelId="{3D8BDAD6-8CCA-4CDB-8A67-94675B0D38D8}" type="presParOf" srcId="{FBE3B8C2-355B-4B9D-9602-4BE7FC71D66A}" destId="{CB8ACE98-06C3-4F61-9618-4B8579D1D4F7}" srcOrd="0" destOrd="0" presId="urn:microsoft.com/office/officeart/2005/8/layout/hierarchy3"/>
    <dgm:cxn modelId="{386A7B0B-AC42-4FE1-AE0A-9A9C97FFA853}" type="presParOf" srcId="{CB8ACE98-06C3-4F61-9618-4B8579D1D4F7}" destId="{CC04E026-08F7-4BE6-83B1-B60C9012F489}" srcOrd="0" destOrd="0" presId="urn:microsoft.com/office/officeart/2005/8/layout/hierarchy3"/>
    <dgm:cxn modelId="{0174BE6E-8BE0-417D-95DA-D03DC57C99FC}" type="presParOf" srcId="{CC04E026-08F7-4BE6-83B1-B60C9012F489}" destId="{B559DF58-52FF-4517-B0C0-266B4B30D65E}" srcOrd="0" destOrd="0" presId="urn:microsoft.com/office/officeart/2005/8/layout/hierarchy3"/>
    <dgm:cxn modelId="{ACD0F878-57FF-48C4-82BA-596D05368581}" type="presParOf" srcId="{CC04E026-08F7-4BE6-83B1-B60C9012F489}" destId="{C48A7C52-E903-4681-A32E-65237CB54B4C}" srcOrd="1" destOrd="0" presId="urn:microsoft.com/office/officeart/2005/8/layout/hierarchy3"/>
    <dgm:cxn modelId="{34A518A2-E217-46A7-A88E-5C2663C5CC81}" type="presParOf" srcId="{CB8ACE98-06C3-4F61-9618-4B8579D1D4F7}" destId="{6F7AC508-0714-4BA5-95EF-269B6572B127}" srcOrd="1" destOrd="0" presId="urn:microsoft.com/office/officeart/2005/8/layout/hierarchy3"/>
    <dgm:cxn modelId="{0BA8C2F7-9857-4655-8E2E-F6C5E88C3759}" type="presParOf" srcId="{6F7AC508-0714-4BA5-95EF-269B6572B127}" destId="{4CE5EFF2-1D70-4AA9-8004-4188382573F2}" srcOrd="0" destOrd="0" presId="urn:microsoft.com/office/officeart/2005/8/layout/hierarchy3"/>
    <dgm:cxn modelId="{86B6AF13-1702-4A2F-BD02-5D1FE62A7053}" type="presParOf" srcId="{6F7AC508-0714-4BA5-95EF-269B6572B127}" destId="{1531B5AF-4866-47D9-A66C-77741CA9E290}" srcOrd="1" destOrd="0" presId="urn:microsoft.com/office/officeart/2005/8/layout/hierarchy3"/>
    <dgm:cxn modelId="{48191FD5-0DC8-4E99-9B2F-7374EBE9F7FF}" type="presParOf" srcId="{6F7AC508-0714-4BA5-95EF-269B6572B127}" destId="{355DD015-F114-4915-95D6-19E5A3F0A081}" srcOrd="2" destOrd="0" presId="urn:microsoft.com/office/officeart/2005/8/layout/hierarchy3"/>
    <dgm:cxn modelId="{86CAFE20-674A-4EF2-8EA6-13F175129BEE}" type="presParOf" srcId="{6F7AC508-0714-4BA5-95EF-269B6572B127}" destId="{A360C337-0694-4789-980B-1E9D957678A2}" srcOrd="3" destOrd="0" presId="urn:microsoft.com/office/officeart/2005/8/layout/hierarchy3"/>
    <dgm:cxn modelId="{48951722-2607-423A-8F56-940F110F22B4}" type="presParOf" srcId="{FBE3B8C2-355B-4B9D-9602-4BE7FC71D66A}" destId="{6B6FB95C-310C-43C3-8140-D7FB6F299D5E}" srcOrd="1" destOrd="0" presId="urn:microsoft.com/office/officeart/2005/8/layout/hierarchy3"/>
    <dgm:cxn modelId="{62373CBF-CDD0-4C98-8279-67791D6A8B7F}" type="presParOf" srcId="{6B6FB95C-310C-43C3-8140-D7FB6F299D5E}" destId="{AD6C43BB-317F-4809-A8F7-4D3AA1DA9ED9}" srcOrd="0" destOrd="0" presId="urn:microsoft.com/office/officeart/2005/8/layout/hierarchy3"/>
    <dgm:cxn modelId="{3B6C87AC-BFF8-405E-A29B-A333B0E7C0A4}" type="presParOf" srcId="{AD6C43BB-317F-4809-A8F7-4D3AA1DA9ED9}" destId="{88521FC8-73A2-41F6-B099-368861A4E9FB}" srcOrd="0" destOrd="0" presId="urn:microsoft.com/office/officeart/2005/8/layout/hierarchy3"/>
    <dgm:cxn modelId="{21D419CD-98F3-45A7-988F-14B65C604094}" type="presParOf" srcId="{AD6C43BB-317F-4809-A8F7-4D3AA1DA9ED9}" destId="{5E4D4142-869B-4F11-986A-43BB5057B558}" srcOrd="1" destOrd="0" presId="urn:microsoft.com/office/officeart/2005/8/layout/hierarchy3"/>
    <dgm:cxn modelId="{67199E8C-96CD-45EC-8652-16BB577F1A9D}" type="presParOf" srcId="{6B6FB95C-310C-43C3-8140-D7FB6F299D5E}" destId="{FD5F0FF7-B349-4BA5-8B52-5A5C2C329346}" srcOrd="1" destOrd="0" presId="urn:microsoft.com/office/officeart/2005/8/layout/hierarchy3"/>
    <dgm:cxn modelId="{6B065CC7-5456-41D6-AB43-D10ED0AA52F8}" type="presParOf" srcId="{FD5F0FF7-B349-4BA5-8B52-5A5C2C329346}" destId="{F6F02C66-0C4B-401F-A326-0FB6988879CE}" srcOrd="0" destOrd="0" presId="urn:microsoft.com/office/officeart/2005/8/layout/hierarchy3"/>
    <dgm:cxn modelId="{CDC852E6-FDBB-4AAC-92EF-004268871AEC}" type="presParOf" srcId="{FD5F0FF7-B349-4BA5-8B52-5A5C2C329346}" destId="{99D7CB80-CACD-490D-926E-82DE092B94DA}" srcOrd="1" destOrd="0" presId="urn:microsoft.com/office/officeart/2005/8/layout/hierarchy3"/>
    <dgm:cxn modelId="{F492255E-DE03-4697-96A9-E55C4ABCD0B4}" type="presParOf" srcId="{FD5F0FF7-B349-4BA5-8B52-5A5C2C329346}" destId="{DA26199D-A1FD-4230-BEA3-E7B6DF28D4CE}" srcOrd="2" destOrd="0" presId="urn:microsoft.com/office/officeart/2005/8/layout/hierarchy3"/>
    <dgm:cxn modelId="{C95A36DA-A68F-4B0C-BEF5-789F7D69AF7A}" type="presParOf" srcId="{FD5F0FF7-B349-4BA5-8B52-5A5C2C329346}" destId="{D334DF4C-7ED5-4CD7-A6BF-B7C563D64B26}" srcOrd="3" destOrd="0" presId="urn:microsoft.com/office/officeart/2005/8/layout/hierarchy3"/>
    <dgm:cxn modelId="{0EEA2220-D3DA-4ADF-B695-A3851AC789BB}" type="presParOf" srcId="{FBE3B8C2-355B-4B9D-9602-4BE7FC71D66A}" destId="{DCBC6F50-568E-48EE-A02E-D24DF5209D35}" srcOrd="2" destOrd="0" presId="urn:microsoft.com/office/officeart/2005/8/layout/hierarchy3"/>
    <dgm:cxn modelId="{FC3BD6C1-3F5D-4D04-893F-7732D23896AF}" type="presParOf" srcId="{DCBC6F50-568E-48EE-A02E-D24DF5209D35}" destId="{143CE950-A373-4931-BEB7-2AD0B770BC7B}" srcOrd="0" destOrd="0" presId="urn:microsoft.com/office/officeart/2005/8/layout/hierarchy3"/>
    <dgm:cxn modelId="{99D9D874-B0C1-460F-8179-FB8737CB7FD6}" type="presParOf" srcId="{143CE950-A373-4931-BEB7-2AD0B770BC7B}" destId="{39578DC7-5A1B-4D1A-9344-43B2EC07D879}" srcOrd="0" destOrd="0" presId="urn:microsoft.com/office/officeart/2005/8/layout/hierarchy3"/>
    <dgm:cxn modelId="{42BD15D8-A443-4906-A916-62D514DAED7E}" type="presParOf" srcId="{143CE950-A373-4931-BEB7-2AD0B770BC7B}" destId="{1EF75C61-0115-410B-9B68-512619D073B5}" srcOrd="1" destOrd="0" presId="urn:microsoft.com/office/officeart/2005/8/layout/hierarchy3"/>
    <dgm:cxn modelId="{4404A0FD-9C54-460C-A14C-BA9883298FF2}" type="presParOf" srcId="{DCBC6F50-568E-48EE-A02E-D24DF5209D35}" destId="{4CFBC1CE-62A2-4D30-90A9-F88131BE8199}"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59DF58-52FF-4517-B0C0-266B4B30D65E}">
      <dsp:nvSpPr>
        <dsp:cNvPr id="0" name=""/>
        <dsp:cNvSpPr/>
      </dsp:nvSpPr>
      <dsp:spPr>
        <a:xfrm>
          <a:off x="0" y="0"/>
          <a:ext cx="2067860" cy="781597"/>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ts val="0"/>
            </a:spcAft>
            <a:buNone/>
          </a:pPr>
          <a:r>
            <a:rPr lang="en-US" sz="2800" b="1" kern="1200" dirty="0">
              <a:effectLst>
                <a:outerShdw blurRad="38100" dist="38100" dir="2700000" algn="tl">
                  <a:srgbClr val="000000">
                    <a:alpha val="43137"/>
                  </a:srgbClr>
                </a:outerShdw>
              </a:effectLst>
              <a:latin typeface="Raleway" pitchFamily="2" charset="0"/>
            </a:rPr>
            <a:t>Gifts Paid    </a:t>
          </a:r>
        </a:p>
        <a:p>
          <a:pPr marL="0" lvl="0" indent="0" algn="ctr" defTabSz="1244600">
            <a:lnSpc>
              <a:spcPct val="90000"/>
            </a:lnSpc>
            <a:spcBef>
              <a:spcPct val="0"/>
            </a:spcBef>
            <a:spcAft>
              <a:spcPct val="35000"/>
            </a:spcAft>
            <a:buNone/>
          </a:pPr>
          <a:r>
            <a:rPr lang="en-US" sz="2800" b="1" kern="1200" dirty="0">
              <a:effectLst>
                <a:outerShdw blurRad="38100" dist="38100" dir="2700000" algn="tl">
                  <a:srgbClr val="000000">
                    <a:alpha val="43137"/>
                  </a:srgbClr>
                </a:outerShdw>
              </a:effectLst>
              <a:latin typeface="Raleway" pitchFamily="2" charset="0"/>
            </a:rPr>
            <a:t>by City  </a:t>
          </a:r>
        </a:p>
      </dsp:txBody>
      <dsp:txXfrm>
        <a:off x="22892" y="22892"/>
        <a:ext cx="2022076" cy="735813"/>
      </dsp:txXfrm>
    </dsp:sp>
    <dsp:sp modelId="{4CE5EFF2-1D70-4AA9-8004-4188382573F2}">
      <dsp:nvSpPr>
        <dsp:cNvPr id="0" name=""/>
        <dsp:cNvSpPr/>
      </dsp:nvSpPr>
      <dsp:spPr>
        <a:xfrm>
          <a:off x="206786" y="781597"/>
          <a:ext cx="781360" cy="712907"/>
        </a:xfrm>
        <a:custGeom>
          <a:avLst/>
          <a:gdLst/>
          <a:ahLst/>
          <a:cxnLst/>
          <a:rect l="0" t="0" r="0" b="0"/>
          <a:pathLst>
            <a:path>
              <a:moveTo>
                <a:pt x="0" y="0"/>
              </a:moveTo>
              <a:lnTo>
                <a:pt x="0" y="712907"/>
              </a:lnTo>
              <a:lnTo>
                <a:pt x="781360" y="712907"/>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31B5AF-4866-47D9-A66C-77741CA9E290}">
      <dsp:nvSpPr>
        <dsp:cNvPr id="0" name=""/>
        <dsp:cNvSpPr/>
      </dsp:nvSpPr>
      <dsp:spPr>
        <a:xfrm>
          <a:off x="988146" y="957494"/>
          <a:ext cx="2384872" cy="1074022"/>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1910" tIns="27940" rIns="41910" bIns="27940" numCol="1" spcCol="1270" anchor="ctr" anchorCtr="0">
          <a:noAutofit/>
        </a:bodyPr>
        <a:lstStyle/>
        <a:p>
          <a:pPr marL="0" lvl="0" indent="0" algn="l" defTabSz="977900">
            <a:lnSpc>
              <a:spcPct val="90000"/>
            </a:lnSpc>
            <a:spcBef>
              <a:spcPct val="0"/>
            </a:spcBef>
            <a:spcAft>
              <a:spcPct val="35000"/>
            </a:spcAft>
            <a:buFont typeface="Arial" panose="020B0604020202020204" pitchFamily="34" charset="0"/>
            <a:buNone/>
          </a:pPr>
          <a:r>
            <a:rPr lang="en-US" sz="2200" b="1" kern="1200" dirty="0">
              <a:solidFill>
                <a:schemeClr val="tx1"/>
              </a:solidFill>
              <a:latin typeface="Raleway" pitchFamily="2" charset="0"/>
            </a:rPr>
            <a:t>City Contract</a:t>
          </a:r>
        </a:p>
        <a:p>
          <a:pPr marL="0" lvl="0" indent="0" algn="l" defTabSz="977900">
            <a:lnSpc>
              <a:spcPct val="100000"/>
            </a:lnSpc>
            <a:spcBef>
              <a:spcPct val="0"/>
            </a:spcBef>
            <a:spcAft>
              <a:spcPts val="0"/>
            </a:spcAft>
            <a:buFont typeface="Arial" panose="020B0604020202020204" pitchFamily="34" charset="0"/>
            <a:buNone/>
          </a:pPr>
          <a:r>
            <a:rPr lang="en-US" sz="2200" b="1" kern="1200" dirty="0">
              <a:solidFill>
                <a:schemeClr val="tx1"/>
              </a:solidFill>
              <a:latin typeface="Raleway" pitchFamily="2" charset="0"/>
            </a:rPr>
            <a:t>or Sponsorship</a:t>
          </a:r>
          <a:endParaRPr lang="en-US" sz="1600" kern="1200" dirty="0"/>
        </a:p>
      </dsp:txBody>
      <dsp:txXfrm>
        <a:off x="1019603" y="988951"/>
        <a:ext cx="2321958" cy="1011108"/>
      </dsp:txXfrm>
    </dsp:sp>
    <dsp:sp modelId="{355DD015-F114-4915-95D6-19E5A3F0A081}">
      <dsp:nvSpPr>
        <dsp:cNvPr id="0" name=""/>
        <dsp:cNvSpPr/>
      </dsp:nvSpPr>
      <dsp:spPr>
        <a:xfrm>
          <a:off x="206786" y="781597"/>
          <a:ext cx="884205" cy="2322466"/>
        </a:xfrm>
        <a:custGeom>
          <a:avLst/>
          <a:gdLst/>
          <a:ahLst/>
          <a:cxnLst/>
          <a:rect l="0" t="0" r="0" b="0"/>
          <a:pathLst>
            <a:path>
              <a:moveTo>
                <a:pt x="0" y="0"/>
              </a:moveTo>
              <a:lnTo>
                <a:pt x="0" y="2322466"/>
              </a:lnTo>
              <a:lnTo>
                <a:pt x="884205" y="2322466"/>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60C337-0694-4789-980B-1E9D957678A2}">
      <dsp:nvSpPr>
        <dsp:cNvPr id="0" name=""/>
        <dsp:cNvSpPr/>
      </dsp:nvSpPr>
      <dsp:spPr>
        <a:xfrm>
          <a:off x="1090991" y="2249968"/>
          <a:ext cx="2282407" cy="1708191"/>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Font typeface="+mj-lt"/>
            <a:buNone/>
          </a:pPr>
          <a:r>
            <a:rPr lang="en-US" sz="1800" b="1" kern="1200" dirty="0">
              <a:solidFill>
                <a:schemeClr val="bg2"/>
              </a:solidFill>
              <a:latin typeface="Raleway" pitchFamily="2" charset="0"/>
            </a:rPr>
            <a:t>Accept any Amount</a:t>
          </a:r>
        </a:p>
        <a:p>
          <a:pPr marL="0" lvl="0" indent="0" algn="l" defTabSz="800100">
            <a:lnSpc>
              <a:spcPct val="90000"/>
            </a:lnSpc>
            <a:spcBef>
              <a:spcPct val="0"/>
            </a:spcBef>
            <a:spcAft>
              <a:spcPct val="35000"/>
            </a:spcAft>
            <a:buFont typeface="+mj-lt"/>
            <a:buNone/>
          </a:pPr>
          <a:r>
            <a:rPr lang="en-US" sz="1800" b="1" kern="1200" dirty="0">
              <a:solidFill>
                <a:schemeClr val="bg2"/>
              </a:solidFill>
              <a:latin typeface="Raleway" pitchFamily="2" charset="0"/>
            </a:rPr>
            <a:t>Determine Value</a:t>
          </a:r>
        </a:p>
        <a:p>
          <a:pPr marL="0" lvl="0" indent="0" algn="l" defTabSz="800100">
            <a:lnSpc>
              <a:spcPct val="90000"/>
            </a:lnSpc>
            <a:spcBef>
              <a:spcPct val="0"/>
            </a:spcBef>
            <a:spcAft>
              <a:spcPct val="35000"/>
            </a:spcAft>
            <a:buFont typeface="+mj-lt"/>
            <a:buNone/>
          </a:pPr>
          <a:r>
            <a:rPr lang="en-US" sz="1800" b="1" kern="1200" dirty="0">
              <a:solidFill>
                <a:schemeClr val="bg2"/>
              </a:solidFill>
              <a:latin typeface="Raleway" pitchFamily="2" charset="0"/>
            </a:rPr>
            <a:t>Report on Form 9 &gt; $100</a:t>
          </a:r>
        </a:p>
      </dsp:txBody>
      <dsp:txXfrm>
        <a:off x="1141022" y="2299999"/>
        <a:ext cx="2182345" cy="1608129"/>
      </dsp:txXfrm>
    </dsp:sp>
    <dsp:sp modelId="{88521FC8-73A2-41F6-B099-368861A4E9FB}">
      <dsp:nvSpPr>
        <dsp:cNvPr id="0" name=""/>
        <dsp:cNvSpPr/>
      </dsp:nvSpPr>
      <dsp:spPr>
        <a:xfrm>
          <a:off x="3679552" y="0"/>
          <a:ext cx="2099096" cy="847435"/>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ts val="0"/>
            </a:spcAft>
            <a:buNone/>
          </a:pPr>
          <a:r>
            <a:rPr lang="en-US" sz="2800" b="1" kern="1200" dirty="0">
              <a:effectLst>
                <a:outerShdw blurRad="38100" dist="38100" dir="2700000" algn="tl">
                  <a:srgbClr val="000000">
                    <a:alpha val="43137"/>
                  </a:srgbClr>
                </a:outerShdw>
              </a:effectLst>
              <a:latin typeface="Raleway" pitchFamily="2" charset="0"/>
            </a:rPr>
            <a:t>Gifts Paid </a:t>
          </a:r>
        </a:p>
        <a:p>
          <a:pPr marL="0" lvl="0" indent="0" algn="ctr" defTabSz="1244600">
            <a:lnSpc>
              <a:spcPct val="90000"/>
            </a:lnSpc>
            <a:spcBef>
              <a:spcPct val="0"/>
            </a:spcBef>
            <a:spcAft>
              <a:spcPct val="35000"/>
            </a:spcAft>
            <a:buNone/>
          </a:pPr>
          <a:r>
            <a:rPr lang="en-US" sz="2800" b="1" kern="1200" dirty="0">
              <a:effectLst>
                <a:outerShdw blurRad="38100" dist="38100" dir="2700000" algn="tl">
                  <a:srgbClr val="000000">
                    <a:alpha val="43137"/>
                  </a:srgbClr>
                </a:outerShdw>
              </a:effectLst>
              <a:latin typeface="Raleway" pitchFamily="2" charset="0"/>
            </a:rPr>
            <a:t>by Others</a:t>
          </a:r>
        </a:p>
      </dsp:txBody>
      <dsp:txXfrm>
        <a:off x="3704373" y="24821"/>
        <a:ext cx="2049454" cy="797793"/>
      </dsp:txXfrm>
    </dsp:sp>
    <dsp:sp modelId="{F6F02C66-0C4B-401F-A326-0FB6988879CE}">
      <dsp:nvSpPr>
        <dsp:cNvPr id="0" name=""/>
        <dsp:cNvSpPr/>
      </dsp:nvSpPr>
      <dsp:spPr>
        <a:xfrm>
          <a:off x="3889462" y="847435"/>
          <a:ext cx="748308" cy="661451"/>
        </a:xfrm>
        <a:custGeom>
          <a:avLst/>
          <a:gdLst/>
          <a:ahLst/>
          <a:cxnLst/>
          <a:rect l="0" t="0" r="0" b="0"/>
          <a:pathLst>
            <a:path>
              <a:moveTo>
                <a:pt x="0" y="0"/>
              </a:moveTo>
              <a:lnTo>
                <a:pt x="0" y="661451"/>
              </a:lnTo>
              <a:lnTo>
                <a:pt x="748308" y="66145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9D7CB80-CACD-490D-926E-82DE092B94DA}">
      <dsp:nvSpPr>
        <dsp:cNvPr id="0" name=""/>
        <dsp:cNvSpPr/>
      </dsp:nvSpPr>
      <dsp:spPr>
        <a:xfrm>
          <a:off x="4637771" y="948655"/>
          <a:ext cx="2023539" cy="1120461"/>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b="1" kern="1200" dirty="0">
              <a:effectLst/>
              <a:latin typeface="Raleway" pitchFamily="2" charset="0"/>
            </a:rPr>
            <a:t>Who Paid? </a:t>
          </a:r>
        </a:p>
        <a:p>
          <a:pPr marL="0" lvl="0" indent="0" algn="ctr" defTabSz="977900">
            <a:lnSpc>
              <a:spcPct val="90000"/>
            </a:lnSpc>
            <a:spcBef>
              <a:spcPct val="0"/>
            </a:spcBef>
            <a:spcAft>
              <a:spcPct val="35000"/>
            </a:spcAft>
            <a:buNone/>
          </a:pPr>
          <a:r>
            <a:rPr lang="en-US" sz="2200" b="1" kern="1200" dirty="0">
              <a:effectLst/>
              <a:latin typeface="Raleway" pitchFamily="2" charset="0"/>
            </a:rPr>
            <a:t>What Value?</a:t>
          </a:r>
        </a:p>
        <a:p>
          <a:pPr marL="0" lvl="0" indent="0" algn="ctr" defTabSz="977900">
            <a:lnSpc>
              <a:spcPct val="90000"/>
            </a:lnSpc>
            <a:spcBef>
              <a:spcPct val="0"/>
            </a:spcBef>
            <a:spcAft>
              <a:spcPct val="35000"/>
            </a:spcAft>
            <a:buNone/>
          </a:pPr>
          <a:r>
            <a:rPr lang="en-US" sz="2200" b="1" kern="1200" dirty="0">
              <a:effectLst/>
              <a:latin typeface="Raleway" pitchFamily="2" charset="0"/>
            </a:rPr>
            <a:t>Why?</a:t>
          </a:r>
          <a:endParaRPr lang="en-US" sz="2200" kern="1200" dirty="0">
            <a:effectLst/>
          </a:endParaRPr>
        </a:p>
      </dsp:txBody>
      <dsp:txXfrm>
        <a:off x="4670588" y="981472"/>
        <a:ext cx="1957905" cy="1054827"/>
      </dsp:txXfrm>
    </dsp:sp>
    <dsp:sp modelId="{DA26199D-A1FD-4230-BEA3-E7B6DF28D4CE}">
      <dsp:nvSpPr>
        <dsp:cNvPr id="0" name=""/>
        <dsp:cNvSpPr/>
      </dsp:nvSpPr>
      <dsp:spPr>
        <a:xfrm>
          <a:off x="3889462" y="847435"/>
          <a:ext cx="170642" cy="2517380"/>
        </a:xfrm>
        <a:custGeom>
          <a:avLst/>
          <a:gdLst/>
          <a:ahLst/>
          <a:cxnLst/>
          <a:rect l="0" t="0" r="0" b="0"/>
          <a:pathLst>
            <a:path>
              <a:moveTo>
                <a:pt x="0" y="0"/>
              </a:moveTo>
              <a:lnTo>
                <a:pt x="0" y="2517380"/>
              </a:lnTo>
              <a:lnTo>
                <a:pt x="170642" y="251738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34DF4C-7ED5-4CD7-A6BF-B7C563D64B26}">
      <dsp:nvSpPr>
        <dsp:cNvPr id="0" name=""/>
        <dsp:cNvSpPr/>
      </dsp:nvSpPr>
      <dsp:spPr>
        <a:xfrm>
          <a:off x="4060105" y="2340356"/>
          <a:ext cx="2152932" cy="2048920"/>
        </a:xfrm>
        <a:prstGeom prst="roundRect">
          <a:avLst>
            <a:gd name="adj" fmla="val 10000"/>
          </a:avLst>
        </a:prstGeom>
        <a:solidFill>
          <a:schemeClr val="bg1">
            <a:alpha val="9000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bg2"/>
              </a:solidFill>
              <a:latin typeface="Raleway" pitchFamily="2" charset="0"/>
            </a:rPr>
            <a:t>Not Vendor or Lobbyist:  </a:t>
          </a:r>
        </a:p>
        <a:p>
          <a:pPr marL="0" lvl="0" indent="0" algn="l" defTabSz="800100">
            <a:lnSpc>
              <a:spcPct val="90000"/>
            </a:lnSpc>
            <a:spcBef>
              <a:spcPct val="0"/>
            </a:spcBef>
            <a:spcAft>
              <a:spcPct val="35000"/>
            </a:spcAft>
            <a:buNone/>
          </a:pPr>
          <a:r>
            <a:rPr lang="en-US" sz="1800" b="1" kern="1200" dirty="0">
              <a:solidFill>
                <a:schemeClr val="bg2"/>
              </a:solidFill>
              <a:latin typeface="Raleway" pitchFamily="2" charset="0"/>
            </a:rPr>
            <a:t>Accept any Amount</a:t>
          </a:r>
        </a:p>
        <a:p>
          <a:pPr marL="0" lvl="0" indent="0" algn="l" defTabSz="800100">
            <a:lnSpc>
              <a:spcPct val="90000"/>
            </a:lnSpc>
            <a:spcBef>
              <a:spcPct val="0"/>
            </a:spcBef>
            <a:spcAft>
              <a:spcPct val="35000"/>
            </a:spcAft>
            <a:buNone/>
          </a:pPr>
          <a:r>
            <a:rPr lang="en-US" sz="1800" b="1" kern="1200" dirty="0">
              <a:solidFill>
                <a:schemeClr val="bg2"/>
              </a:solidFill>
              <a:latin typeface="Raleway" pitchFamily="2" charset="0"/>
            </a:rPr>
            <a:t>Determine Value</a:t>
          </a:r>
        </a:p>
        <a:p>
          <a:pPr marL="0" lvl="0" indent="0" algn="l" defTabSz="800100">
            <a:lnSpc>
              <a:spcPct val="90000"/>
            </a:lnSpc>
            <a:spcBef>
              <a:spcPct val="0"/>
            </a:spcBef>
            <a:spcAft>
              <a:spcPct val="35000"/>
            </a:spcAft>
            <a:buNone/>
          </a:pPr>
          <a:r>
            <a:rPr lang="en-US" sz="1800" b="1" kern="1200" dirty="0">
              <a:solidFill>
                <a:schemeClr val="bg2"/>
              </a:solidFill>
              <a:latin typeface="Raleway" pitchFamily="2" charset="0"/>
            </a:rPr>
            <a:t>Report on Form  9 &gt; $100</a:t>
          </a:r>
        </a:p>
      </dsp:txBody>
      <dsp:txXfrm>
        <a:off x="4120116" y="2400367"/>
        <a:ext cx="2032910" cy="1928898"/>
      </dsp:txXfrm>
    </dsp:sp>
    <dsp:sp modelId="{39578DC7-5A1B-4D1A-9344-43B2EC07D879}">
      <dsp:nvSpPr>
        <dsp:cNvPr id="0" name=""/>
        <dsp:cNvSpPr/>
      </dsp:nvSpPr>
      <dsp:spPr>
        <a:xfrm>
          <a:off x="6278059" y="2291281"/>
          <a:ext cx="2057402" cy="2122367"/>
        </a:xfrm>
        <a:prstGeom prst="roundRect">
          <a:avLst>
            <a:gd name="adj" fmla="val 10000"/>
          </a:avLst>
        </a:prstGeom>
        <a:solidFill>
          <a:schemeClr val="bg1"/>
        </a:solidFill>
        <a:ln>
          <a:solidFill>
            <a:schemeClr val="accent5">
              <a:hueOff val="0"/>
              <a:satOff val="0"/>
              <a:lumOff val="0"/>
            </a:schemeClr>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l" defTabSz="800100">
            <a:lnSpc>
              <a:spcPct val="100000"/>
            </a:lnSpc>
            <a:spcBef>
              <a:spcPct val="0"/>
            </a:spcBef>
            <a:spcAft>
              <a:spcPts val="0"/>
            </a:spcAft>
            <a:buNone/>
          </a:pPr>
          <a:r>
            <a:rPr lang="en-US" sz="1800" b="1" kern="1200" dirty="0">
              <a:solidFill>
                <a:srgbClr val="1A1A1A"/>
              </a:solidFill>
              <a:latin typeface="Raleway" pitchFamily="2" charset="0"/>
              <a:ea typeface="+mn-ea"/>
              <a:cs typeface="+mn-cs"/>
            </a:rPr>
            <a:t>If Vendor</a:t>
          </a:r>
          <a:r>
            <a:rPr lang="en-US" sz="1800" b="1" kern="1200" dirty="0">
              <a:solidFill>
                <a:schemeClr val="bg2"/>
              </a:solidFill>
              <a:latin typeface="Raleway" pitchFamily="2" charset="0"/>
            </a:rPr>
            <a:t> or Lobbyist:  </a:t>
          </a:r>
        </a:p>
        <a:p>
          <a:pPr marL="0" lvl="0" indent="0" algn="l" defTabSz="800100">
            <a:lnSpc>
              <a:spcPct val="100000"/>
            </a:lnSpc>
            <a:spcBef>
              <a:spcPct val="0"/>
            </a:spcBef>
            <a:spcAft>
              <a:spcPts val="0"/>
            </a:spcAft>
            <a:buNone/>
          </a:pPr>
          <a:endParaRPr lang="en-US" sz="1800" b="1" kern="1200" dirty="0">
            <a:solidFill>
              <a:schemeClr val="bg2"/>
            </a:solidFill>
            <a:latin typeface="Raleway" pitchFamily="2" charset="0"/>
          </a:endParaRPr>
        </a:p>
        <a:p>
          <a:pPr marL="0" lvl="0" indent="0" algn="l" defTabSz="800100">
            <a:lnSpc>
              <a:spcPct val="100000"/>
            </a:lnSpc>
            <a:spcBef>
              <a:spcPct val="0"/>
            </a:spcBef>
            <a:spcAft>
              <a:spcPts val="0"/>
            </a:spcAft>
            <a:buNone/>
          </a:pPr>
          <a:r>
            <a:rPr lang="en-US" sz="1800" b="1" kern="1200" dirty="0">
              <a:solidFill>
                <a:schemeClr val="bg2"/>
              </a:solidFill>
              <a:latin typeface="Raleway" pitchFamily="2" charset="0"/>
            </a:rPr>
            <a:t>Determine Value</a:t>
          </a:r>
        </a:p>
        <a:p>
          <a:pPr marL="0" lvl="0" indent="0" algn="l" defTabSz="800100">
            <a:lnSpc>
              <a:spcPct val="100000"/>
            </a:lnSpc>
            <a:spcBef>
              <a:spcPct val="0"/>
            </a:spcBef>
            <a:spcAft>
              <a:spcPts val="0"/>
            </a:spcAft>
            <a:buNone/>
          </a:pPr>
          <a:endParaRPr lang="en-US" sz="1800" b="1" kern="1200" dirty="0">
            <a:solidFill>
              <a:schemeClr val="bg2"/>
            </a:solidFill>
            <a:latin typeface="Raleway" pitchFamily="2" charset="0"/>
          </a:endParaRPr>
        </a:p>
        <a:p>
          <a:pPr marL="0" lvl="0" indent="0" algn="l" defTabSz="800100">
            <a:lnSpc>
              <a:spcPct val="100000"/>
            </a:lnSpc>
            <a:spcBef>
              <a:spcPct val="0"/>
            </a:spcBef>
            <a:spcAft>
              <a:spcPts val="0"/>
            </a:spcAft>
            <a:buNone/>
          </a:pPr>
          <a:r>
            <a:rPr lang="en-US" sz="1800" b="1" kern="1200" dirty="0">
              <a:solidFill>
                <a:schemeClr val="bg2"/>
              </a:solidFill>
              <a:latin typeface="Raleway" pitchFamily="2" charset="0"/>
            </a:rPr>
            <a:t>Decline or Pay Down if &gt; $100</a:t>
          </a:r>
        </a:p>
      </dsp:txBody>
      <dsp:txXfrm>
        <a:off x="6338318" y="2351540"/>
        <a:ext cx="1936884" cy="200184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2310" y="4421824"/>
            <a:ext cx="5618480" cy="4189095"/>
          </a:xfrm>
          <a:prstGeom prst="rect">
            <a:avLst/>
          </a:prstGeom>
          <a:noFill/>
          <a:ln>
            <a:noFill/>
          </a:ln>
        </p:spPr>
        <p:txBody>
          <a:bodyPr spcFirstLastPara="1" wrap="square" lIns="93284" tIns="93284" rIns="93284" bIns="93284"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48051409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firstcoastnews.com/article/news/local/judge-rules-nassau-county-violated-florida-public-records-law-in-lawsuit-filed-by-rayonier/77-689db91d-9c93-4867-b10b-36268f7b9f0a"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floridapolitics.com/archives/467332-husband-of-sunny-isles-commissioner-cited-wifes-position-after-alleged-hit-and-run-accident/"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usnews.com/news/politics/articles/2021-09-27/as-daughter-sought-state-license-noem-summoned-agency-head"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e44ecac5e_1_0:notes"/>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1" name="Google Shape;231;g3e44ecac5e_1_0:notes"/>
          <p:cNvSpPr txBox="1">
            <a:spLocks noGrp="1"/>
          </p:cNvSpPr>
          <p:nvPr>
            <p:ph type="body" idx="1"/>
          </p:nvPr>
        </p:nvSpPr>
        <p:spPr>
          <a:xfrm>
            <a:off x="702310" y="4421825"/>
            <a:ext cx="5618480" cy="4189095"/>
          </a:xfrm>
          <a:prstGeom prst="rect">
            <a:avLst/>
          </a:prstGeom>
        </p:spPr>
        <p:txBody>
          <a:bodyPr spcFirstLastPara="1" wrap="square" lIns="93272" tIns="93272" rIns="93272" bIns="93272" anchor="t" anchorCtr="0">
            <a:noAutofit/>
          </a:bodyPr>
          <a:lstStyle/>
          <a:p>
            <a:pPr marL="459241" indent="-299783" defTabSz="918482">
              <a:spcAft>
                <a:spcPts val="600"/>
              </a:spcAft>
              <a:defRPr/>
            </a:pPr>
            <a:r>
              <a:rPr lang="en-US" dirty="0"/>
              <a:t>Good MORNING everyone!</a:t>
            </a:r>
          </a:p>
          <a:p>
            <a:pPr marL="159458" indent="0" defTabSz="918482">
              <a:spcAft>
                <a:spcPts val="600"/>
              </a:spcAft>
              <a:buNone/>
              <a:defRPr/>
            </a:pPr>
            <a:endParaRPr lang="en-US" dirty="0"/>
          </a:p>
          <a:p>
            <a:pPr marL="459241" indent="-299783" defTabSz="918482">
              <a:spcAft>
                <a:spcPts val="600"/>
              </a:spcAft>
              <a:defRPr/>
            </a:pPr>
            <a:r>
              <a:rPr lang="en-US" dirty="0"/>
              <a:t>I am Kirby Oberdorfer, I serve as </a:t>
            </a:r>
            <a:r>
              <a:rPr lang="en-US" b="1" dirty="0"/>
              <a:t>Director of Ethics Office</a:t>
            </a:r>
            <a:r>
              <a:rPr lang="en-US" dirty="0"/>
              <a:t>. </a:t>
            </a:r>
            <a:r>
              <a:rPr lang="en-US" baseline="0" dirty="0">
                <a:sym typeface="Wingdings" panose="05000000000000000000" pitchFamily="2" charset="2"/>
              </a:rPr>
              <a:t>Very fortunate to work with such a talented and dedicated group in Ethic</a:t>
            </a:r>
            <a:r>
              <a:rPr lang="en-US" dirty="0">
                <a:sym typeface="Wingdings" panose="05000000000000000000" pitchFamily="2" charset="2"/>
              </a:rPr>
              <a:t>s Office  Andrea Myers, our Training Manager, who has expertise in adult learning and is on this call today</a:t>
            </a:r>
            <a:r>
              <a:rPr lang="en-US" baseline="0" dirty="0">
                <a:sym typeface="Wingdings" panose="05000000000000000000" pitchFamily="2" charset="2"/>
              </a:rPr>
              <a:t>. </a:t>
            </a:r>
            <a:endParaRPr lang="en-US" dirty="0">
              <a:sym typeface="Wingdings" panose="05000000000000000000" pitchFamily="2" charset="2"/>
            </a:endParaRPr>
          </a:p>
        </p:txBody>
      </p:sp>
    </p:spTree>
    <p:extLst>
      <p:ext uri="{BB962C8B-B14F-4D97-AF65-F5344CB8AC3E}">
        <p14:creationId xmlns:p14="http://schemas.microsoft.com/office/powerpoint/2010/main" val="2562224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e44ecac5e_1_0:notes"/>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1" name="Google Shape;231;g3e44ecac5e_1_0:notes"/>
          <p:cNvSpPr txBox="1">
            <a:spLocks noGrp="1"/>
          </p:cNvSpPr>
          <p:nvPr>
            <p:ph type="body" idx="1"/>
          </p:nvPr>
        </p:nvSpPr>
        <p:spPr>
          <a:xfrm>
            <a:off x="702310" y="4421824"/>
            <a:ext cx="5618480" cy="4189095"/>
          </a:xfrm>
          <a:prstGeom prst="rect">
            <a:avLst/>
          </a:prstGeom>
        </p:spPr>
        <p:txBody>
          <a:bodyPr spcFirstLastPara="1" wrap="square" lIns="93284" tIns="93284" rIns="93284" bIns="93284" anchor="t" anchorCtr="0">
            <a:noAutofit/>
          </a:bodyPr>
          <a:lstStyle/>
          <a:p>
            <a:pPr marL="0" indent="0">
              <a:buNone/>
            </a:pPr>
            <a:endParaRPr dirty="0"/>
          </a:p>
        </p:txBody>
      </p:sp>
    </p:spTree>
    <p:extLst>
      <p:ext uri="{BB962C8B-B14F-4D97-AF65-F5344CB8AC3E}">
        <p14:creationId xmlns:p14="http://schemas.microsoft.com/office/powerpoint/2010/main" val="9952404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e44ecac5e_1_0:notes"/>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1" name="Google Shape;231;g3e44ecac5e_1_0:notes"/>
          <p:cNvSpPr txBox="1">
            <a:spLocks noGrp="1"/>
          </p:cNvSpPr>
          <p:nvPr>
            <p:ph type="body" idx="1"/>
          </p:nvPr>
        </p:nvSpPr>
        <p:spPr>
          <a:xfrm>
            <a:off x="702310" y="4421824"/>
            <a:ext cx="5618480" cy="4189095"/>
          </a:xfrm>
          <a:prstGeom prst="rect">
            <a:avLst/>
          </a:prstGeom>
        </p:spPr>
        <p:txBody>
          <a:bodyPr spcFirstLastPara="1" wrap="square" lIns="93284" tIns="93284" rIns="93284" bIns="93284" anchor="t" anchorCtr="0">
            <a:noAutofit/>
          </a:bodyPr>
          <a:lstStyle/>
          <a:p>
            <a:pPr marL="0" indent="0">
              <a:buNone/>
            </a:pPr>
            <a:endParaRPr dirty="0"/>
          </a:p>
        </p:txBody>
      </p:sp>
    </p:spTree>
    <p:extLst>
      <p:ext uri="{BB962C8B-B14F-4D97-AF65-F5344CB8AC3E}">
        <p14:creationId xmlns:p14="http://schemas.microsoft.com/office/powerpoint/2010/main" val="3773997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702310" y="4421824"/>
            <a:ext cx="5618480" cy="4189095"/>
          </a:xfrm>
          <a:prstGeom prst="rect">
            <a:avLst/>
          </a:prstGeom>
        </p:spPr>
        <p:txBody>
          <a:bodyPr spcFirstLastPara="1" wrap="square" lIns="93284" tIns="93284" rIns="93284" bIns="93284" anchor="t" anchorCtr="0">
            <a:noAutofit/>
          </a:bodyPr>
          <a:lstStyle/>
          <a:p>
            <a:pPr marL="0" indent="0">
              <a:buNone/>
            </a:pPr>
            <a:endParaRPr lang="en-US" dirty="0"/>
          </a:p>
        </p:txBody>
      </p:sp>
    </p:spTree>
    <p:extLst>
      <p:ext uri="{BB962C8B-B14F-4D97-AF65-F5344CB8AC3E}">
        <p14:creationId xmlns:p14="http://schemas.microsoft.com/office/powerpoint/2010/main" val="617850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3225" y="695325"/>
            <a:ext cx="6178550"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698500" y="4403726"/>
            <a:ext cx="5588000" cy="4171950"/>
          </a:xfrm>
          <a:prstGeom prst="rect">
            <a:avLst/>
          </a:prstGeom>
        </p:spPr>
        <p:txBody>
          <a:bodyPr spcFirstLastPara="1" wrap="square" lIns="92869" tIns="92869" rIns="92869" bIns="92869" anchor="t" anchorCtr="0">
            <a:noAutofit/>
          </a:bodyPr>
          <a:lstStyle/>
          <a:p>
            <a:pPr marL="0" indent="0" defTabSz="910102">
              <a:buNone/>
            </a:pPr>
            <a:r>
              <a:rPr lang="en-US" dirty="0"/>
              <a:t>The</a:t>
            </a:r>
            <a:r>
              <a:rPr lang="en-US" baseline="0" dirty="0"/>
              <a:t> first ethics laws for public officials were created around </a:t>
            </a:r>
            <a:r>
              <a:rPr lang="en-US" dirty="0"/>
              <a:t>the time of the Revolutionary War…. Benjamin Franklin was the Ambassador to France</a:t>
            </a:r>
            <a:r>
              <a:rPr lang="en-US" baseline="0" dirty="0"/>
              <a:t> and his special relationship with the King of France meant securing sufficient money and supplies for the Revolution so the colonies were able to defeat the British crown… so when it was time for Franklin to come back home to the United States, the King of France gave him a gift… the snuff box you see here which was full of diamonds. </a:t>
            </a:r>
          </a:p>
          <a:p>
            <a:pPr marL="0" indent="0" defTabSz="910102">
              <a:buNone/>
            </a:pPr>
            <a:endParaRPr lang="en-US" baseline="0" dirty="0"/>
          </a:p>
          <a:p>
            <a:pPr marL="0" indent="0" defTabSz="910102">
              <a:buNone/>
            </a:pPr>
            <a:r>
              <a:rPr lang="en-US" baseline="0" dirty="0"/>
              <a:t>Franklin’s colleagues in Congress thought it was simply outrageous that he was able to amass so much wealth just for doing his job and it may compromise his dealings with France… it wasn’t fair, they didn’t like it</a:t>
            </a:r>
          </a:p>
          <a:p>
            <a:pPr marL="0" indent="0" defTabSz="910102">
              <a:buNone/>
            </a:pPr>
            <a:endParaRPr lang="en-US" b="1" baseline="0" dirty="0"/>
          </a:p>
          <a:p>
            <a:pPr marL="0" indent="0" defTabSz="910102">
              <a:buNone/>
            </a:pPr>
            <a:r>
              <a:rPr lang="en-US" b="1" baseline="0" dirty="0"/>
              <a:t>Before we continue with the story and see how it turned out, imagine you were a public official in Congress during the Revolutionary War.  Answer this poll . . . Is it ethical for Benjamin Franklin to accept box?  Should Benjamin Franklin accept box?  Why/Why not?</a:t>
            </a:r>
            <a:endParaRPr lang="en-US" b="1" dirty="0"/>
          </a:p>
          <a:p>
            <a:pPr marL="0" indent="0">
              <a:buNone/>
            </a:pPr>
            <a:endParaRPr lang="en-US" dirty="0"/>
          </a:p>
          <a:p>
            <a:pPr marL="0" indent="0">
              <a:buNone/>
            </a:pPr>
            <a:r>
              <a:rPr lang="en-US" dirty="0"/>
              <a:t>Answer:</a:t>
            </a:r>
            <a:r>
              <a:rPr lang="en-US" baseline="0" dirty="0"/>
              <a:t>  </a:t>
            </a:r>
            <a:r>
              <a:rPr lang="en-US" dirty="0"/>
              <a:t>Congress</a:t>
            </a:r>
            <a:r>
              <a:rPr lang="en-US" baseline="0" dirty="0"/>
              <a:t> wanted him to return the snuff box to the King of France and Franklin wouldn’t agree because it would be rude—a slap in the face, if you will.  So they reached a compromise that Franklin could keep it in his family, but none of the diamonds could be removed and taken for personal use.  This worked well until his daughter inherited it and removed the diamonds to finance her personal trips abroad and other things.  So you can see that some of the diamonds are missing.  Snuff box now in museum in Philadelphia.</a:t>
            </a:r>
          </a:p>
          <a:p>
            <a:pPr marL="0" indent="0">
              <a:buNone/>
            </a:pPr>
            <a:endParaRPr lang="en-US" baseline="0" dirty="0"/>
          </a:p>
        </p:txBody>
      </p:sp>
    </p:spTree>
    <p:extLst>
      <p:ext uri="{BB962C8B-B14F-4D97-AF65-F5344CB8AC3E}">
        <p14:creationId xmlns:p14="http://schemas.microsoft.com/office/powerpoint/2010/main" val="1426247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702310" y="4421824"/>
            <a:ext cx="5618480" cy="4189095"/>
          </a:xfrm>
          <a:prstGeom prst="rect">
            <a:avLst/>
          </a:prstGeom>
        </p:spPr>
        <p:txBody>
          <a:bodyPr spcFirstLastPara="1" wrap="square" lIns="93284" tIns="93284" rIns="93284" bIns="93284" anchor="t" anchorCtr="0">
            <a:noAutofit/>
          </a:bodyPr>
          <a:lstStyle/>
          <a:p>
            <a:pPr marL="0" indent="0">
              <a:buNone/>
            </a:pPr>
            <a:r>
              <a:rPr lang="en-US" dirty="0"/>
              <a:t>Yes</a:t>
            </a:r>
          </a:p>
          <a:p>
            <a:pPr marL="0" indent="0">
              <a:buNone/>
            </a:pPr>
            <a:r>
              <a:rPr lang="en-US" dirty="0"/>
              <a:t>No </a:t>
            </a:r>
          </a:p>
          <a:p>
            <a:pPr marL="0" indent="0">
              <a:buNone/>
            </a:pPr>
            <a:r>
              <a:rPr lang="en-US" dirty="0"/>
              <a:t>Unclear</a:t>
            </a:r>
          </a:p>
        </p:txBody>
      </p:sp>
    </p:spTree>
    <p:extLst>
      <p:ext uri="{BB962C8B-B14F-4D97-AF65-F5344CB8AC3E}">
        <p14:creationId xmlns:p14="http://schemas.microsoft.com/office/powerpoint/2010/main" val="105347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702310" y="4421824"/>
            <a:ext cx="5618480" cy="4189095"/>
          </a:xfrm>
          <a:prstGeom prst="rect">
            <a:avLst/>
          </a:prstGeom>
        </p:spPr>
        <p:txBody>
          <a:bodyPr spcFirstLastPara="1" wrap="square" lIns="93284" tIns="93284" rIns="93284" bIns="93284" anchor="t" anchorCtr="0">
            <a:noAutofit/>
          </a:bodyPr>
          <a:lstStyle/>
          <a:p>
            <a:pPr marL="0" indent="0">
              <a:buNone/>
            </a:pPr>
            <a:r>
              <a:rPr lang="en-US" dirty="0"/>
              <a:t>Yes</a:t>
            </a:r>
          </a:p>
          <a:p>
            <a:pPr marL="0" indent="0">
              <a:buNone/>
            </a:pPr>
            <a:r>
              <a:rPr lang="en-US" dirty="0"/>
              <a:t>No </a:t>
            </a:r>
          </a:p>
          <a:p>
            <a:pPr marL="0" indent="0">
              <a:buNone/>
            </a:pPr>
            <a:r>
              <a:rPr lang="en-US" dirty="0"/>
              <a:t>Unclear</a:t>
            </a:r>
          </a:p>
        </p:txBody>
      </p:sp>
    </p:spTree>
    <p:extLst>
      <p:ext uri="{BB962C8B-B14F-4D97-AF65-F5344CB8AC3E}">
        <p14:creationId xmlns:p14="http://schemas.microsoft.com/office/powerpoint/2010/main" val="40859665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702310" y="4421824"/>
            <a:ext cx="5618480" cy="4189095"/>
          </a:xfrm>
          <a:prstGeom prst="rect">
            <a:avLst/>
          </a:prstGeom>
        </p:spPr>
        <p:txBody>
          <a:bodyPr spcFirstLastPara="1" wrap="square" lIns="93284" tIns="93284" rIns="93284" bIns="93284" anchor="t" anchorCtr="0">
            <a:noAutofit/>
          </a:bodyPr>
          <a:lstStyle/>
          <a:p>
            <a:pPr marL="0" indent="0">
              <a:buNone/>
            </a:pPr>
            <a:r>
              <a:rPr lang="en-US" dirty="0"/>
              <a:t>Yes</a:t>
            </a:r>
          </a:p>
          <a:p>
            <a:pPr marL="0" indent="0">
              <a:buNone/>
            </a:pPr>
            <a:r>
              <a:rPr lang="en-US" dirty="0"/>
              <a:t>No </a:t>
            </a:r>
          </a:p>
          <a:p>
            <a:pPr marL="0" indent="0">
              <a:buNone/>
            </a:pPr>
            <a:r>
              <a:rPr lang="en-US" dirty="0"/>
              <a:t>Unclear</a:t>
            </a:r>
          </a:p>
          <a:p>
            <a:pPr marL="0" indent="0">
              <a:buNone/>
            </a:pPr>
            <a:endParaRPr lang="en-US" dirty="0"/>
          </a:p>
          <a:p>
            <a:pPr marL="0" indent="0">
              <a:buNone/>
            </a:pPr>
            <a:r>
              <a:rPr lang="en-US" dirty="0"/>
              <a:t>Yes – AND THEY ARE FROM ‘THE CITY’ AND THE VALUE IS THE FACE VALUE ON THE TICKETS</a:t>
            </a:r>
          </a:p>
          <a:p>
            <a:pPr marL="0" indent="0">
              <a:buNone/>
            </a:pPr>
            <a:endParaRPr lang="en-US" dirty="0"/>
          </a:p>
        </p:txBody>
      </p:sp>
    </p:spTree>
    <p:extLst>
      <p:ext uri="{BB962C8B-B14F-4D97-AF65-F5344CB8AC3E}">
        <p14:creationId xmlns:p14="http://schemas.microsoft.com/office/powerpoint/2010/main" val="38581922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702310" y="4421824"/>
            <a:ext cx="5618480" cy="4189095"/>
          </a:xfrm>
          <a:prstGeom prst="rect">
            <a:avLst/>
          </a:prstGeom>
        </p:spPr>
        <p:txBody>
          <a:bodyPr spcFirstLastPara="1" wrap="square" lIns="93284" tIns="93284" rIns="93284" bIns="93284" anchor="t" anchorCtr="0">
            <a:noAutofit/>
          </a:bodyPr>
          <a:lstStyle/>
          <a:p>
            <a:pPr marL="0" indent="0">
              <a:buNone/>
            </a:pPr>
            <a:r>
              <a:rPr lang="en-US" dirty="0"/>
              <a:t>Yes</a:t>
            </a:r>
          </a:p>
          <a:p>
            <a:pPr marL="0" indent="0">
              <a:buNone/>
            </a:pPr>
            <a:r>
              <a:rPr lang="en-US" dirty="0"/>
              <a:t>No </a:t>
            </a:r>
          </a:p>
          <a:p>
            <a:pPr marL="0" indent="0">
              <a:buNone/>
            </a:pPr>
            <a:r>
              <a:rPr lang="en-US" dirty="0"/>
              <a:t>Unclear</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strike="noStrike" kern="1200" dirty="0">
                <a:solidFill>
                  <a:prstClr val="black"/>
                </a:solidFill>
                <a:latin typeface="Raleway" pitchFamily="2" charset="0"/>
                <a:ea typeface="+mn-ea"/>
                <a:cs typeface="Aharoni" panose="02010803020104030203" pitchFamily="2" charset="-79"/>
              </a:rPr>
              <a:t>INDIRECT GIFT FROM A THIRD PARTY: If a third party gives a gift to the Council President, Mayor’s Office or your ECA and the gift is intended to be given to you, it is an indirect gift to you from the third party.</a:t>
            </a:r>
          </a:p>
          <a:p>
            <a:pPr marL="0" indent="0">
              <a:buNone/>
            </a:pPr>
            <a:endParaRPr lang="en-US" dirty="0"/>
          </a:p>
        </p:txBody>
      </p:sp>
    </p:spTree>
    <p:extLst>
      <p:ext uri="{BB962C8B-B14F-4D97-AF65-F5344CB8AC3E}">
        <p14:creationId xmlns:p14="http://schemas.microsoft.com/office/powerpoint/2010/main" val="10054501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702310" y="4421824"/>
            <a:ext cx="5618480" cy="4189095"/>
          </a:xfrm>
          <a:prstGeom prst="rect">
            <a:avLst/>
          </a:prstGeom>
        </p:spPr>
        <p:txBody>
          <a:bodyPr spcFirstLastPara="1" wrap="square" lIns="93284" tIns="93284" rIns="93284" bIns="93284" anchor="t" anchorCtr="0">
            <a:noAutofit/>
          </a:bodyPr>
          <a:lstStyle/>
          <a:p>
            <a:pPr marL="0" indent="0">
              <a:buNone/>
            </a:pPr>
            <a:endParaRPr lang="en-US" dirty="0"/>
          </a:p>
        </p:txBody>
      </p:sp>
    </p:spTree>
    <p:extLst>
      <p:ext uri="{BB962C8B-B14F-4D97-AF65-F5344CB8AC3E}">
        <p14:creationId xmlns:p14="http://schemas.microsoft.com/office/powerpoint/2010/main" val="9113466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702310" y="4421824"/>
            <a:ext cx="5618480" cy="4189095"/>
          </a:xfrm>
          <a:prstGeom prst="rect">
            <a:avLst/>
          </a:prstGeom>
        </p:spPr>
        <p:txBody>
          <a:bodyPr spcFirstLastPara="1" wrap="square" lIns="93284" tIns="93284" rIns="93284" bIns="93284" anchor="t" anchorCtr="0">
            <a:noAutofit/>
          </a:bodyPr>
          <a:lstStyle/>
          <a:p>
            <a:pPr marL="146050" indent="0" defTabSz="1018705">
              <a:buClrTx/>
              <a:buNone/>
            </a:pPr>
            <a:r>
              <a:rPr lang="en-US" sz="1100" kern="1200" dirty="0">
                <a:solidFill>
                  <a:prstClr val="black"/>
                </a:solidFill>
                <a:latin typeface="Raleway" pitchFamily="2" charset="0"/>
                <a:ea typeface="+mn-ea"/>
                <a:cs typeface="Aharoni" panose="02010803020104030203" pitchFamily="2" charset="-79"/>
              </a:rPr>
              <a:t>If tickets are part of a City contract, they are from the City. All other tickets given to the Council President or Mayor’s office for your use are indirect gifts to you. Find out who gave/provided the tickets before you decide what to do. If you’re not sure, ask the Ethics Office. </a:t>
            </a:r>
          </a:p>
          <a:p>
            <a:pPr algn="l"/>
            <a:r>
              <a:rPr lang="en-US" b="0" i="0" dirty="0">
                <a:solidFill>
                  <a:srgbClr val="000000"/>
                </a:solidFill>
                <a:effectLst/>
                <a:latin typeface="Times New Roman" panose="02020603050405020304" pitchFamily="18" charset="0"/>
              </a:rPr>
              <a:t>CEO 19-17—October 30, 2019</a:t>
            </a:r>
          </a:p>
          <a:p>
            <a:r>
              <a:rPr lang="en-US" dirty="0"/>
              <a:t>For purposes of Section 112.3148, Florida Statutes, a city official or employee who files financial disclosure (a reporting individual) has received a “gift” from the city when they accept complimentary tickets to events sponsored in part by the city and hosted by for-profit or non-profit entities. As the gift involves a ticket(s), its valuation is controlled by Section 112.3148(7), Florida Statutes, and Rule 34-13.500, Florida Administrative Code. As there is no indication that the tickets are an indirect gift from a lobbyist or from a partner, firm, employer, or principal of a lobbyist who lobbies the city or a vendor of the city for purposes of Section 112.3148(4), Florida Statutes, the city officials and city employees may accept the ticket(s), but where the combined face value of the tickets accepted by a reporting individual exceeds $100, the reporting individual must disclose them pursuant to Section 112.3148(8), Florida Statutes. Further, tickets or admissions to VIP events or to early performances not otherwise available to the public and given to public officers and employees who file financial disclosure would be considered gifts. Also, where a reporting individual receives complimentary tickets to fundraising events held by non-profit entities that receive funding from the city, the ticket(s) would constitute an indirect gift from the non-profit, which could be accepted provided that the non-profit is not a lobbyist or the partner, firm, employer, or principal of a lobbyist who lobbies the city or a vendor of the city, but the tickets must be disclosed quarterly on a CE Form 9. Further, pursuant to Section 112.3148(7)(h), Florida Statutes, and Rule 34-13.500(5)(d), Florida Administrative Code, the value of a ticket to a charitable fundraising event is the face value of the ticket or if no face value was provided the published cost of admission to persons with similar tickets. Referenced are CEO 91-57, CEO 92-33, CEO 93-27, CEO 94-43, CEO 95-36, CEO 96-2, CEO 04-12, CEO 13-2, CEO 13-3, CEO 16-1, CEO 16-10, and CEO 17-13.1</a:t>
            </a:r>
          </a:p>
          <a:p>
            <a:pPr marL="146050" indent="0" defTabSz="1018705">
              <a:buClrTx/>
              <a:buNone/>
            </a:pPr>
            <a:endParaRPr lang="en-US" sz="1100" i="1" kern="1200" dirty="0">
              <a:solidFill>
                <a:prstClr val="black"/>
              </a:solidFill>
              <a:latin typeface="Raleway" pitchFamily="2" charset="0"/>
              <a:ea typeface="+mn-ea"/>
              <a:cs typeface="Aharoni" panose="02010803020104030203" pitchFamily="2" charset="-79"/>
            </a:endParaRPr>
          </a:p>
        </p:txBody>
      </p:sp>
    </p:spTree>
    <p:extLst>
      <p:ext uri="{BB962C8B-B14F-4D97-AF65-F5344CB8AC3E}">
        <p14:creationId xmlns:p14="http://schemas.microsoft.com/office/powerpoint/2010/main" val="1061790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702310" y="4421824"/>
            <a:ext cx="5618480" cy="4189095"/>
          </a:xfrm>
          <a:prstGeom prst="rect">
            <a:avLst/>
          </a:prstGeom>
        </p:spPr>
        <p:txBody>
          <a:bodyPr spcFirstLastPara="1" wrap="square" lIns="93284" tIns="93284" rIns="93284" bIns="93284" anchor="t" anchorCtr="0">
            <a:noAutofit/>
          </a:bodyPr>
          <a:lstStyle/>
          <a:p>
            <a:pPr marL="159458" indent="0" defTabSz="918482">
              <a:spcAft>
                <a:spcPts val="600"/>
              </a:spcAft>
              <a:buNone/>
              <a:defRPr/>
            </a:pPr>
            <a:r>
              <a:rPr lang="en-US" dirty="0">
                <a:sym typeface="Wingdings" panose="05000000000000000000" pitchFamily="2" charset="2"/>
              </a:rPr>
              <a:t>Cheryl Brown??</a:t>
            </a:r>
          </a:p>
          <a:p>
            <a:pPr marL="0" indent="0">
              <a:buNone/>
            </a:pPr>
            <a:endParaRPr dirty="0"/>
          </a:p>
        </p:txBody>
      </p:sp>
    </p:spTree>
    <p:extLst>
      <p:ext uri="{BB962C8B-B14F-4D97-AF65-F5344CB8AC3E}">
        <p14:creationId xmlns:p14="http://schemas.microsoft.com/office/powerpoint/2010/main" val="19391602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702310" y="4421824"/>
            <a:ext cx="5618480" cy="4189095"/>
          </a:xfrm>
          <a:prstGeom prst="rect">
            <a:avLst/>
          </a:prstGeom>
        </p:spPr>
        <p:txBody>
          <a:bodyPr spcFirstLastPara="1" wrap="square" lIns="93284" tIns="93284" rIns="93284" bIns="93284" anchor="t" anchorCtr="0">
            <a:noAutofit/>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7737754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702310" y="4421824"/>
            <a:ext cx="5618480" cy="4189095"/>
          </a:xfrm>
          <a:prstGeom prst="rect">
            <a:avLst/>
          </a:prstGeom>
        </p:spPr>
        <p:txBody>
          <a:bodyPr spcFirstLastPara="1" wrap="square" lIns="93284" tIns="93284" rIns="93284" bIns="93284" anchor="t" anchorCtr="0">
            <a:noAutofit/>
          </a:bodyPr>
          <a:lstStyle/>
          <a:p>
            <a:pPr marL="0" indent="0">
              <a:buNone/>
            </a:pPr>
            <a:r>
              <a:rPr lang="en-US" dirty="0"/>
              <a:t>Yes</a:t>
            </a:r>
          </a:p>
          <a:p>
            <a:pPr marL="0" indent="0">
              <a:buNone/>
            </a:pPr>
            <a:r>
              <a:rPr lang="en-US" dirty="0"/>
              <a:t>No </a:t>
            </a:r>
          </a:p>
          <a:p>
            <a:pPr marL="0" indent="0">
              <a:buNone/>
            </a:pPr>
            <a:r>
              <a:rPr lang="en-US" dirty="0"/>
              <a:t>Unclear</a:t>
            </a:r>
          </a:p>
        </p:txBody>
      </p:sp>
    </p:spTree>
    <p:extLst>
      <p:ext uri="{BB962C8B-B14F-4D97-AF65-F5344CB8AC3E}">
        <p14:creationId xmlns:p14="http://schemas.microsoft.com/office/powerpoint/2010/main" val="9426028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702310" y="4421824"/>
            <a:ext cx="5618480" cy="4189095"/>
          </a:xfrm>
          <a:prstGeom prst="rect">
            <a:avLst/>
          </a:prstGeom>
        </p:spPr>
        <p:txBody>
          <a:bodyPr spcFirstLastPara="1" wrap="square" lIns="93284" tIns="93284" rIns="93284" bIns="93284" anchor="t" anchorCtr="0">
            <a:noAutofit/>
          </a:bodyPr>
          <a:lstStyle/>
          <a:p>
            <a:pPr marL="0" indent="0">
              <a:buNone/>
            </a:pPr>
            <a:r>
              <a:rPr lang="en-US" dirty="0"/>
              <a:t>Yes</a:t>
            </a:r>
          </a:p>
          <a:p>
            <a:pPr marL="0" indent="0">
              <a:buNone/>
            </a:pPr>
            <a:r>
              <a:rPr lang="en-US" dirty="0"/>
              <a:t>No </a:t>
            </a:r>
          </a:p>
          <a:p>
            <a:pPr marL="0" indent="0">
              <a:buNone/>
            </a:pPr>
            <a:r>
              <a:rPr lang="en-US" dirty="0"/>
              <a:t>Unclear</a:t>
            </a:r>
          </a:p>
        </p:txBody>
      </p:sp>
    </p:spTree>
    <p:extLst>
      <p:ext uri="{BB962C8B-B14F-4D97-AF65-F5344CB8AC3E}">
        <p14:creationId xmlns:p14="http://schemas.microsoft.com/office/powerpoint/2010/main" val="40107481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702310" y="4421824"/>
            <a:ext cx="5618480" cy="4189095"/>
          </a:xfrm>
          <a:prstGeom prst="rect">
            <a:avLst/>
          </a:prstGeom>
        </p:spPr>
        <p:txBody>
          <a:bodyPr spcFirstLastPara="1" wrap="square" lIns="93284" tIns="93284" rIns="93284" bIns="93284" anchor="t" anchorCtr="0">
            <a:noAutofit/>
          </a:bodyPr>
          <a:lstStyle/>
          <a:p>
            <a:pPr marL="0" indent="0">
              <a:buNone/>
            </a:pPr>
            <a:r>
              <a:rPr lang="en-US" dirty="0"/>
              <a:t>Yes</a:t>
            </a:r>
          </a:p>
          <a:p>
            <a:pPr marL="0" indent="0">
              <a:buNone/>
            </a:pPr>
            <a:r>
              <a:rPr lang="en-US" dirty="0"/>
              <a:t>No </a:t>
            </a:r>
          </a:p>
          <a:p>
            <a:pPr marL="0" indent="0">
              <a:buNone/>
            </a:pPr>
            <a:r>
              <a:rPr lang="en-US" dirty="0"/>
              <a:t>Unclear</a:t>
            </a:r>
          </a:p>
        </p:txBody>
      </p:sp>
    </p:spTree>
    <p:extLst>
      <p:ext uri="{BB962C8B-B14F-4D97-AF65-F5344CB8AC3E}">
        <p14:creationId xmlns:p14="http://schemas.microsoft.com/office/powerpoint/2010/main" val="37633908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702310" y="4421824"/>
            <a:ext cx="5618480" cy="4189095"/>
          </a:xfrm>
          <a:prstGeom prst="rect">
            <a:avLst/>
          </a:prstGeom>
        </p:spPr>
        <p:txBody>
          <a:bodyPr spcFirstLastPara="1" wrap="square" lIns="93284" tIns="93284" rIns="93284" bIns="93284" anchor="t" anchorCtr="0">
            <a:noAutofit/>
          </a:bodyPr>
          <a:lstStyle/>
          <a:p>
            <a:pPr marL="0" indent="0">
              <a:buNone/>
            </a:pPr>
            <a:r>
              <a:rPr lang="en-US" dirty="0"/>
              <a:t>Yes</a:t>
            </a:r>
          </a:p>
          <a:p>
            <a:pPr marL="0" indent="0">
              <a:buNone/>
            </a:pPr>
            <a:r>
              <a:rPr lang="en-US" dirty="0"/>
              <a:t>No </a:t>
            </a:r>
          </a:p>
          <a:p>
            <a:pPr marL="0" indent="0">
              <a:buNone/>
            </a:pPr>
            <a:r>
              <a:rPr lang="en-US" dirty="0"/>
              <a:t>Unclear</a:t>
            </a:r>
          </a:p>
        </p:txBody>
      </p:sp>
    </p:spTree>
    <p:extLst>
      <p:ext uri="{BB962C8B-B14F-4D97-AF65-F5344CB8AC3E}">
        <p14:creationId xmlns:p14="http://schemas.microsoft.com/office/powerpoint/2010/main" val="34405889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702310" y="4421824"/>
            <a:ext cx="5618480" cy="4189095"/>
          </a:xfrm>
          <a:prstGeom prst="rect">
            <a:avLst/>
          </a:prstGeom>
        </p:spPr>
        <p:txBody>
          <a:bodyPr spcFirstLastPara="1" wrap="square" lIns="93284" tIns="93284" rIns="93284" bIns="93284" anchor="t" anchorCtr="0">
            <a:noAutofit/>
          </a:bodyPr>
          <a:lstStyle/>
          <a:p>
            <a:pPr marL="0" indent="0">
              <a:buNone/>
            </a:pPr>
            <a:endParaRPr lang="en-US" dirty="0"/>
          </a:p>
        </p:txBody>
      </p:sp>
    </p:spTree>
    <p:extLst>
      <p:ext uri="{BB962C8B-B14F-4D97-AF65-F5344CB8AC3E}">
        <p14:creationId xmlns:p14="http://schemas.microsoft.com/office/powerpoint/2010/main" val="7305206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702310" y="4421824"/>
            <a:ext cx="5618480" cy="4189095"/>
          </a:xfrm>
          <a:prstGeom prst="rect">
            <a:avLst/>
          </a:prstGeom>
        </p:spPr>
        <p:txBody>
          <a:bodyPr spcFirstLastPara="1" wrap="square" lIns="93284" tIns="93284" rIns="93284" bIns="93284" anchor="t" anchorCtr="0">
            <a:noAutofit/>
          </a:bodyPr>
          <a:lstStyle/>
          <a:p>
            <a:pPr marL="0" indent="0">
              <a:buNone/>
            </a:pPr>
            <a:r>
              <a:rPr lang="en-US" dirty="0"/>
              <a:t>Yes</a:t>
            </a:r>
          </a:p>
          <a:p>
            <a:pPr marL="0" indent="0">
              <a:buNone/>
            </a:pPr>
            <a:r>
              <a:rPr lang="en-US" dirty="0"/>
              <a:t>No </a:t>
            </a:r>
          </a:p>
          <a:p>
            <a:pPr marL="0" indent="0">
              <a:buNone/>
            </a:pPr>
            <a:r>
              <a:rPr lang="en-US" dirty="0"/>
              <a:t>Unclear</a:t>
            </a:r>
          </a:p>
        </p:txBody>
      </p:sp>
    </p:spTree>
    <p:extLst>
      <p:ext uri="{BB962C8B-B14F-4D97-AF65-F5344CB8AC3E}">
        <p14:creationId xmlns:p14="http://schemas.microsoft.com/office/powerpoint/2010/main" val="37619561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702310" y="4421824"/>
            <a:ext cx="5618480" cy="4189095"/>
          </a:xfrm>
          <a:prstGeom prst="rect">
            <a:avLst/>
          </a:prstGeom>
        </p:spPr>
        <p:txBody>
          <a:bodyPr spcFirstLastPara="1" wrap="square" lIns="93284" tIns="93284" rIns="93284" bIns="93284" anchor="t" anchorCtr="0">
            <a:noAutofit/>
          </a:bodyPr>
          <a:lstStyle/>
          <a:p>
            <a:pPr marL="0" indent="0">
              <a:buNone/>
            </a:pPr>
            <a:endParaRPr lang="en-US" dirty="0"/>
          </a:p>
        </p:txBody>
      </p:sp>
    </p:spTree>
    <p:extLst>
      <p:ext uri="{BB962C8B-B14F-4D97-AF65-F5344CB8AC3E}">
        <p14:creationId xmlns:p14="http://schemas.microsoft.com/office/powerpoint/2010/main" val="4761634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702310" y="4421824"/>
            <a:ext cx="5618480" cy="4189095"/>
          </a:xfrm>
          <a:prstGeom prst="rect">
            <a:avLst/>
          </a:prstGeom>
        </p:spPr>
        <p:txBody>
          <a:bodyPr spcFirstLastPara="1" wrap="square" lIns="93284" tIns="93284" rIns="93284" bIns="93284" anchor="t" anchorCtr="0">
            <a:noAutofit/>
          </a:bodyPr>
          <a:lstStyle/>
          <a:p>
            <a:pPr marL="0" indent="0">
              <a:buNone/>
            </a:pPr>
            <a:r>
              <a:rPr lang="en-US" dirty="0"/>
              <a:t>Yes</a:t>
            </a:r>
          </a:p>
          <a:p>
            <a:pPr marL="0" indent="0">
              <a:buNone/>
            </a:pPr>
            <a:r>
              <a:rPr lang="en-US" dirty="0"/>
              <a:t>No </a:t>
            </a:r>
          </a:p>
          <a:p>
            <a:pPr marL="0" indent="0">
              <a:buNone/>
            </a:pPr>
            <a:r>
              <a:rPr lang="en-US" dirty="0"/>
              <a:t>Unclear</a:t>
            </a:r>
          </a:p>
        </p:txBody>
      </p:sp>
    </p:spTree>
    <p:extLst>
      <p:ext uri="{BB962C8B-B14F-4D97-AF65-F5344CB8AC3E}">
        <p14:creationId xmlns:p14="http://schemas.microsoft.com/office/powerpoint/2010/main" val="5825790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702310" y="4421824"/>
            <a:ext cx="5618480" cy="4189095"/>
          </a:xfrm>
          <a:prstGeom prst="rect">
            <a:avLst/>
          </a:prstGeom>
        </p:spPr>
        <p:txBody>
          <a:bodyPr spcFirstLastPara="1" wrap="square" lIns="93284" tIns="93284" rIns="93284" bIns="93284" anchor="t" anchorCtr="0">
            <a:noAutofit/>
          </a:bodyPr>
          <a:lstStyle/>
          <a:p>
            <a:pPr marL="0" indent="0">
              <a:buNone/>
            </a:pPr>
            <a:r>
              <a:rPr lang="en-US" baseline="0" dirty="0"/>
              <a:t>Answer: No, your friend cannot pay for your dinner at Ruth’s Chris because he is a vendor/potential vendor of JEA and this could cause a violation of the gift rules that prohibit acceptance of gifts from lobbyists and vendors of JEA.  Additionally, it will result in appearance of conflict of interest.  </a:t>
            </a:r>
          </a:p>
          <a:p>
            <a:pPr marL="0" indent="0">
              <a:buNone/>
            </a:pPr>
            <a:r>
              <a:rPr lang="en-US" baseline="0" dirty="0"/>
              <a:t>There is a commonly overlooked danger area that arises when government employees have long-standing relationships with friends/others that arose from connections unrelated to government work, but the friends/others are also lobbyists or vendors of the employee’s government agency.  There is a tendency to only view the friends/others in a personal relationship capacity and not to view them/connect them in their relationship to the government employee’s agency.</a:t>
            </a:r>
            <a:endParaRPr lang="en-US" dirty="0"/>
          </a:p>
          <a:p>
            <a:pPr marL="0" indent="0">
              <a:buNone/>
            </a:pPr>
            <a:endParaRPr lang="en-US" dirty="0"/>
          </a:p>
        </p:txBody>
      </p:sp>
    </p:spTree>
    <p:extLst>
      <p:ext uri="{BB962C8B-B14F-4D97-AF65-F5344CB8AC3E}">
        <p14:creationId xmlns:p14="http://schemas.microsoft.com/office/powerpoint/2010/main" val="515172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702310" y="4421824"/>
            <a:ext cx="5618480" cy="4189095"/>
          </a:xfrm>
          <a:prstGeom prst="rect">
            <a:avLst/>
          </a:prstGeom>
        </p:spPr>
        <p:txBody>
          <a:bodyPr spcFirstLastPara="1" wrap="square" lIns="93284" tIns="93284" rIns="93284" bIns="93284" anchor="t" anchorCtr="0">
            <a:noAutofit/>
          </a:bodyPr>
          <a:lstStyle/>
          <a:p>
            <a:pPr marL="159458" indent="0" defTabSz="918482">
              <a:spcAft>
                <a:spcPts val="600"/>
              </a:spcAft>
              <a:buNone/>
              <a:defRPr/>
            </a:pPr>
            <a:endParaRPr lang="en-US" dirty="0">
              <a:sym typeface="Wingdings" panose="05000000000000000000" pitchFamily="2" charset="2"/>
            </a:endParaRPr>
          </a:p>
        </p:txBody>
      </p:sp>
    </p:spTree>
    <p:extLst>
      <p:ext uri="{BB962C8B-B14F-4D97-AF65-F5344CB8AC3E}">
        <p14:creationId xmlns:p14="http://schemas.microsoft.com/office/powerpoint/2010/main" val="28103792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702310" y="4421824"/>
            <a:ext cx="5618480" cy="4189095"/>
          </a:xfrm>
          <a:prstGeom prst="rect">
            <a:avLst/>
          </a:prstGeom>
        </p:spPr>
        <p:txBody>
          <a:bodyPr spcFirstLastPara="1" wrap="square" lIns="93284" tIns="93284" rIns="93284" bIns="93284" anchor="t" anchorCtr="0">
            <a:noAutofit/>
          </a:bodyPr>
          <a:lstStyle/>
          <a:p>
            <a:pPr marL="0" indent="0">
              <a:buNone/>
            </a:pPr>
            <a:r>
              <a:rPr lang="en-US" dirty="0"/>
              <a:t>Yes</a:t>
            </a:r>
          </a:p>
          <a:p>
            <a:pPr marL="0" indent="0">
              <a:buNone/>
            </a:pPr>
            <a:r>
              <a:rPr lang="en-US" dirty="0"/>
              <a:t>No </a:t>
            </a:r>
          </a:p>
          <a:p>
            <a:pPr marL="0" indent="0">
              <a:buNone/>
            </a:pPr>
            <a:r>
              <a:rPr lang="en-US" dirty="0"/>
              <a:t>Unclear</a:t>
            </a:r>
          </a:p>
        </p:txBody>
      </p:sp>
    </p:spTree>
    <p:extLst>
      <p:ext uri="{BB962C8B-B14F-4D97-AF65-F5344CB8AC3E}">
        <p14:creationId xmlns:p14="http://schemas.microsoft.com/office/powerpoint/2010/main" val="15115550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702310" y="4421824"/>
            <a:ext cx="5618480" cy="4189095"/>
          </a:xfrm>
          <a:prstGeom prst="rect">
            <a:avLst/>
          </a:prstGeom>
        </p:spPr>
        <p:txBody>
          <a:bodyPr spcFirstLastPara="1" wrap="square" lIns="93284" tIns="93284" rIns="93284" bIns="93284" anchor="t" anchorCtr="0">
            <a:noAutofit/>
          </a:bodyPr>
          <a:lstStyle/>
          <a:p>
            <a:pPr marL="0" indent="0">
              <a:buNone/>
            </a:pPr>
            <a:r>
              <a:rPr lang="en-US" dirty="0"/>
              <a:t>Find a partner – discuss – 5 minutes – </a:t>
            </a:r>
          </a:p>
          <a:p>
            <a:pPr marL="0" indent="0">
              <a:buNone/>
            </a:pPr>
            <a:endParaRPr lang="en-US" dirty="0"/>
          </a:p>
          <a:p>
            <a:pPr marL="0" indent="0">
              <a:buNone/>
            </a:pPr>
            <a:r>
              <a:rPr lang="en-US" dirty="0"/>
              <a:t>Other Questions:</a:t>
            </a:r>
          </a:p>
          <a:p>
            <a:pPr marL="0" indent="0">
              <a:buNone/>
            </a:pPr>
            <a:r>
              <a:rPr lang="en-US" dirty="0"/>
              <a:t>Will it look bad in the paper?</a:t>
            </a:r>
          </a:p>
          <a:p>
            <a:pPr marL="0" indent="0">
              <a:buNone/>
            </a:pPr>
            <a:r>
              <a:rPr lang="en-US" dirty="0"/>
              <a:t>Can I reimburse the cost and how can I reimburse the cost?</a:t>
            </a:r>
          </a:p>
          <a:p>
            <a:pPr marL="0" indent="0">
              <a:buNone/>
            </a:pPr>
            <a:r>
              <a:rPr lang="en-US" dirty="0"/>
              <a:t>Do members of general public get same offer?</a:t>
            </a:r>
          </a:p>
          <a:p>
            <a:pPr marL="0" indent="0">
              <a:buNone/>
            </a:pPr>
            <a:r>
              <a:rPr lang="en-US" dirty="0"/>
              <a:t>Will other board members be there?</a:t>
            </a:r>
          </a:p>
          <a:p>
            <a:pPr marL="0" indent="0">
              <a:buNone/>
            </a:pPr>
            <a:r>
              <a:rPr lang="en-US" dirty="0"/>
              <a:t>Where did that gift really come from?</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4434832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702310" y="4421824"/>
            <a:ext cx="5618480" cy="4189095"/>
          </a:xfrm>
          <a:prstGeom prst="rect">
            <a:avLst/>
          </a:prstGeom>
        </p:spPr>
        <p:txBody>
          <a:bodyPr spcFirstLastPara="1" wrap="square" lIns="93284" tIns="93284" rIns="93284" bIns="93284" anchor="t" anchorCtr="0">
            <a:noAutofit/>
          </a:bodyPr>
          <a:lstStyle/>
          <a:p>
            <a:pPr marL="0" indent="0">
              <a:buNone/>
            </a:pPr>
            <a:endParaRPr lang="en-US" dirty="0"/>
          </a:p>
        </p:txBody>
      </p:sp>
    </p:spTree>
    <p:extLst>
      <p:ext uri="{BB962C8B-B14F-4D97-AF65-F5344CB8AC3E}">
        <p14:creationId xmlns:p14="http://schemas.microsoft.com/office/powerpoint/2010/main" val="13955108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702310" y="4421824"/>
            <a:ext cx="5618480" cy="4189095"/>
          </a:xfrm>
          <a:prstGeom prst="rect">
            <a:avLst/>
          </a:prstGeom>
        </p:spPr>
        <p:txBody>
          <a:bodyPr spcFirstLastPara="1" wrap="square" lIns="93284" tIns="93284" rIns="93284" bIns="93284" anchor="t" anchorCtr="0">
            <a:noAutofit/>
          </a:bodyPr>
          <a:lstStyle/>
          <a:p>
            <a:pPr marL="0" indent="0">
              <a:buNone/>
            </a:pPr>
            <a:endParaRPr lang="en-US" dirty="0"/>
          </a:p>
        </p:txBody>
      </p:sp>
    </p:spTree>
    <p:extLst>
      <p:ext uri="{BB962C8B-B14F-4D97-AF65-F5344CB8AC3E}">
        <p14:creationId xmlns:p14="http://schemas.microsoft.com/office/powerpoint/2010/main" val="32697338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858" indent="-342858"/>
            <a:endParaRPr lang="en-US" dirty="0">
              <a:latin typeface="Raleway"/>
              <a:ea typeface="Raleway"/>
              <a:cs typeface="Raleway"/>
              <a:sym typeface="Raleway"/>
            </a:endParaRPr>
          </a:p>
        </p:txBody>
      </p:sp>
    </p:spTree>
    <p:extLst>
      <p:ext uri="{BB962C8B-B14F-4D97-AF65-F5344CB8AC3E}">
        <p14:creationId xmlns:p14="http://schemas.microsoft.com/office/powerpoint/2010/main" val="8533177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702310" y="4421824"/>
            <a:ext cx="5618480" cy="4189095"/>
          </a:xfrm>
          <a:prstGeom prst="rect">
            <a:avLst/>
          </a:prstGeom>
        </p:spPr>
        <p:txBody>
          <a:bodyPr spcFirstLastPara="1" wrap="square" lIns="93284" tIns="93284" rIns="93284" bIns="93284" anchor="t" anchorCtr="0">
            <a:noAutofit/>
          </a:bodyPr>
          <a:lstStyle/>
          <a:p>
            <a:pPr marL="0" indent="0">
              <a:buNone/>
            </a:pPr>
            <a:endParaRPr lang="en-US" dirty="0"/>
          </a:p>
        </p:txBody>
      </p:sp>
    </p:spTree>
    <p:extLst>
      <p:ext uri="{BB962C8B-B14F-4D97-AF65-F5344CB8AC3E}">
        <p14:creationId xmlns:p14="http://schemas.microsoft.com/office/powerpoint/2010/main" val="17794847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e44ecac5e_1_0:notes"/>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1" name="Google Shape;231;g3e44ecac5e_1_0:notes"/>
          <p:cNvSpPr txBox="1">
            <a:spLocks noGrp="1"/>
          </p:cNvSpPr>
          <p:nvPr>
            <p:ph type="body" idx="1"/>
          </p:nvPr>
        </p:nvSpPr>
        <p:spPr>
          <a:xfrm>
            <a:off x="702310" y="4421824"/>
            <a:ext cx="5618480" cy="4189095"/>
          </a:xfrm>
          <a:prstGeom prst="rect">
            <a:avLst/>
          </a:prstGeom>
        </p:spPr>
        <p:txBody>
          <a:bodyPr spcFirstLastPara="1" wrap="square" lIns="93284" tIns="93284" rIns="93284" bIns="93284" anchor="t" anchorCtr="0">
            <a:noAutofit/>
          </a:bodyPr>
          <a:lstStyle/>
          <a:p>
            <a:pPr marL="0" indent="0">
              <a:buNone/>
            </a:pPr>
            <a:endParaRPr dirty="0"/>
          </a:p>
        </p:txBody>
      </p:sp>
    </p:spTree>
    <p:extLst>
      <p:ext uri="{BB962C8B-B14F-4D97-AF65-F5344CB8AC3E}">
        <p14:creationId xmlns:p14="http://schemas.microsoft.com/office/powerpoint/2010/main" val="11632784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702310" y="4421824"/>
            <a:ext cx="5618480" cy="4189095"/>
          </a:xfrm>
          <a:prstGeom prst="rect">
            <a:avLst/>
          </a:prstGeom>
        </p:spPr>
        <p:txBody>
          <a:bodyPr spcFirstLastPara="1" wrap="square" lIns="93284" tIns="93284" rIns="93284" bIns="93284" anchor="t" anchorCtr="0">
            <a:noAutofit/>
          </a:bodyPr>
          <a:lstStyle/>
          <a:p>
            <a:pPr marL="0" indent="0">
              <a:buNone/>
            </a:pPr>
            <a:r>
              <a:rPr lang="en-US" dirty="0"/>
              <a:t>Also, within 60 days of leaving office</a:t>
            </a:r>
          </a:p>
          <a:p>
            <a:pPr marL="0" indent="0">
              <a:buNone/>
            </a:pPr>
            <a:endParaRPr lang="en-US" dirty="0"/>
          </a:p>
        </p:txBody>
      </p:sp>
    </p:spTree>
    <p:extLst>
      <p:ext uri="{BB962C8B-B14F-4D97-AF65-F5344CB8AC3E}">
        <p14:creationId xmlns:p14="http://schemas.microsoft.com/office/powerpoint/2010/main" val="19917262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702310" y="4421824"/>
            <a:ext cx="5618480" cy="4189095"/>
          </a:xfrm>
          <a:prstGeom prst="rect">
            <a:avLst/>
          </a:prstGeom>
        </p:spPr>
        <p:txBody>
          <a:bodyPr spcFirstLastPara="1" wrap="square" lIns="93284" tIns="93284" rIns="93284" bIns="93284" anchor="t" anchorCtr="0">
            <a:noAutofit/>
          </a:bodyPr>
          <a:lstStyle/>
          <a:p>
            <a:pPr marL="0" indent="0">
              <a:buNone/>
            </a:pPr>
            <a:endParaRPr lang="en-US" dirty="0"/>
          </a:p>
        </p:txBody>
      </p:sp>
    </p:spTree>
    <p:extLst>
      <p:ext uri="{BB962C8B-B14F-4D97-AF65-F5344CB8AC3E}">
        <p14:creationId xmlns:p14="http://schemas.microsoft.com/office/powerpoint/2010/main" val="10887897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702310" y="4421824"/>
            <a:ext cx="5618480" cy="4189095"/>
          </a:xfrm>
          <a:prstGeom prst="rect">
            <a:avLst/>
          </a:prstGeom>
        </p:spPr>
        <p:txBody>
          <a:bodyPr spcFirstLastPara="1" wrap="square" lIns="93284" tIns="93284" rIns="93284" bIns="93284" anchor="t" anchorCtr="0">
            <a:noAutofit/>
          </a:bodyPr>
          <a:lstStyle/>
          <a:p>
            <a:pPr marL="158750" indent="0" algn="just">
              <a:buNone/>
            </a:pPr>
            <a:r>
              <a:rPr lang="en-US" sz="4000" b="1" i="0" dirty="0">
                <a:solidFill>
                  <a:srgbClr val="333333"/>
                </a:solidFill>
                <a:effectLst/>
                <a:latin typeface="Helvetica Neue"/>
              </a:rPr>
              <a:t>This will launch in January… </a:t>
            </a:r>
          </a:p>
          <a:p>
            <a:pPr algn="just"/>
            <a:r>
              <a:rPr lang="en-US" b="0" i="0" dirty="0">
                <a:solidFill>
                  <a:srgbClr val="333333"/>
                </a:solidFill>
                <a:effectLst/>
                <a:latin typeface="Helvetica Neue"/>
              </a:rPr>
              <a:t>Officials who file Full and Public Disclosure of Financial Interests (Form 6) will do so electronically starting in 2022! There will be no option to file a Form 6, Form 6X, or Form 6F on paper.</a:t>
            </a:r>
          </a:p>
          <a:p>
            <a:pPr algn="just"/>
            <a:r>
              <a:rPr lang="en-US" b="0" i="0" dirty="0">
                <a:solidFill>
                  <a:srgbClr val="333333"/>
                </a:solidFill>
                <a:effectLst/>
                <a:latin typeface="Helvetica Neue"/>
              </a:rPr>
              <a:t>E-filing has a number of advantages:</a:t>
            </a:r>
          </a:p>
          <a:p>
            <a:pPr algn="just"/>
            <a:r>
              <a:rPr lang="en-US" b="0" i="0" dirty="0">
                <a:solidFill>
                  <a:srgbClr val="333333"/>
                </a:solidFill>
                <a:effectLst/>
                <a:latin typeface="Helvetica Neue"/>
              </a:rPr>
              <a:t>For the Public:</a:t>
            </a:r>
          </a:p>
          <a:p>
            <a:pPr algn="l">
              <a:buFont typeface="Arial" panose="020B0604020202020204" pitchFamily="34" charset="0"/>
              <a:buChar char="•"/>
            </a:pPr>
            <a:r>
              <a:rPr lang="en-US" b="0" i="0" dirty="0">
                <a:solidFill>
                  <a:srgbClr val="333333"/>
                </a:solidFill>
                <a:effectLst/>
                <a:latin typeface="Helvetica Neue"/>
              </a:rPr>
              <a:t>Form 6 disclosures immediately published and available on our website.</a:t>
            </a:r>
          </a:p>
          <a:p>
            <a:pPr algn="l">
              <a:buFont typeface="Arial" panose="020B0604020202020204" pitchFamily="34" charset="0"/>
              <a:buChar char="•"/>
            </a:pPr>
            <a:r>
              <a:rPr lang="en-US" b="0" i="0" dirty="0">
                <a:solidFill>
                  <a:srgbClr val="333333"/>
                </a:solidFill>
                <a:effectLst/>
                <a:latin typeface="Helvetica Neue"/>
              </a:rPr>
              <a:t>Enhanced search capabilities of completed disclosures.</a:t>
            </a:r>
          </a:p>
          <a:p>
            <a:pPr algn="just"/>
            <a:r>
              <a:rPr lang="en-US" b="0" i="0" dirty="0">
                <a:solidFill>
                  <a:srgbClr val="333333"/>
                </a:solidFill>
                <a:effectLst/>
                <a:latin typeface="Helvetica Neue"/>
              </a:rPr>
              <a:t>For Filers:</a:t>
            </a:r>
          </a:p>
          <a:p>
            <a:pPr algn="l">
              <a:buFont typeface="Arial" panose="020B0604020202020204" pitchFamily="34" charset="0"/>
              <a:buChar char="•"/>
            </a:pPr>
            <a:r>
              <a:rPr lang="en-US" b="0" i="0" dirty="0">
                <a:solidFill>
                  <a:srgbClr val="333333"/>
                </a:solidFill>
                <a:effectLst/>
                <a:latin typeface="Helvetica Neue"/>
              </a:rPr>
              <a:t>Email communications and filing notifications,</a:t>
            </a:r>
          </a:p>
          <a:p>
            <a:pPr algn="l">
              <a:buFont typeface="Arial" panose="020B0604020202020204" pitchFamily="34" charset="0"/>
              <a:buChar char="•"/>
            </a:pPr>
            <a:r>
              <a:rPr lang="en-US" b="0" i="0" dirty="0">
                <a:solidFill>
                  <a:srgbClr val="333333"/>
                </a:solidFill>
                <a:effectLst/>
                <a:latin typeface="Helvetica Neue"/>
              </a:rPr>
              <a:t>Secure login credentials,</a:t>
            </a:r>
          </a:p>
          <a:p>
            <a:pPr algn="l">
              <a:buFont typeface="Arial" panose="020B0604020202020204" pitchFamily="34" charset="0"/>
              <a:buChar char="•"/>
            </a:pPr>
            <a:r>
              <a:rPr lang="en-US" b="0" i="0" dirty="0">
                <a:solidFill>
                  <a:srgbClr val="333333"/>
                </a:solidFill>
                <a:effectLst/>
                <a:latin typeface="Helvetica Neue"/>
              </a:rPr>
              <a:t>Guided questions to help you complete the form,</a:t>
            </a:r>
          </a:p>
          <a:p>
            <a:pPr algn="l">
              <a:buFont typeface="Arial" panose="020B0604020202020204" pitchFamily="34" charset="0"/>
              <a:buChar char="•"/>
            </a:pPr>
            <a:r>
              <a:rPr lang="en-US" b="0" i="0" dirty="0">
                <a:solidFill>
                  <a:srgbClr val="333333"/>
                </a:solidFill>
                <a:effectLst/>
                <a:latin typeface="Helvetica Neue"/>
              </a:rPr>
              <a:t>Securely share disclosure with your CPA or Attorney for assistance,</a:t>
            </a:r>
          </a:p>
          <a:p>
            <a:pPr algn="l">
              <a:buFont typeface="Arial" panose="020B0604020202020204" pitchFamily="34" charset="0"/>
              <a:buChar char="•"/>
            </a:pPr>
            <a:r>
              <a:rPr lang="en-US" b="0" i="0" dirty="0">
                <a:solidFill>
                  <a:srgbClr val="333333"/>
                </a:solidFill>
                <a:effectLst/>
                <a:latin typeface="Helvetica Neue"/>
              </a:rPr>
              <a:t>Amend disclosures electronically,</a:t>
            </a:r>
          </a:p>
          <a:p>
            <a:pPr algn="l">
              <a:buFont typeface="Arial" panose="020B0604020202020204" pitchFamily="34" charset="0"/>
              <a:buChar char="•"/>
            </a:pPr>
            <a:r>
              <a:rPr lang="en-US" b="0" i="0" dirty="0">
                <a:solidFill>
                  <a:srgbClr val="333333"/>
                </a:solidFill>
                <a:effectLst/>
                <a:latin typeface="Helvetica Neue"/>
              </a:rPr>
              <a:t>Save entries and log in at a later date to continue completing the disclosure,</a:t>
            </a:r>
          </a:p>
          <a:p>
            <a:pPr algn="l">
              <a:buFont typeface="Arial" panose="020B0604020202020204" pitchFamily="34" charset="0"/>
              <a:buChar char="•"/>
            </a:pPr>
            <a:r>
              <a:rPr lang="en-US" b="0" i="0" dirty="0">
                <a:solidFill>
                  <a:srgbClr val="333333"/>
                </a:solidFill>
                <a:effectLst/>
                <a:latin typeface="Helvetica Neue"/>
              </a:rPr>
              <a:t>Redact confidential or exempt information, when a public records exemption request is on file, and</a:t>
            </a:r>
          </a:p>
          <a:p>
            <a:pPr algn="l">
              <a:buFont typeface="Arial" panose="020B0604020202020204" pitchFamily="34" charset="0"/>
              <a:buChar char="•"/>
            </a:pPr>
            <a:r>
              <a:rPr lang="en-US" b="0" i="0" dirty="0">
                <a:solidFill>
                  <a:srgbClr val="333333"/>
                </a:solidFill>
                <a:effectLst/>
                <a:latin typeface="Helvetica Neue"/>
              </a:rPr>
              <a:t>Print a verification or receipt of filing.</a:t>
            </a:r>
          </a:p>
          <a:p>
            <a:pPr algn="just"/>
            <a:r>
              <a:rPr lang="en-US" b="0" i="0" dirty="0">
                <a:solidFill>
                  <a:srgbClr val="333333"/>
                </a:solidFill>
                <a:effectLst/>
                <a:latin typeface="Helvetica Neue"/>
              </a:rPr>
              <a:t>For Candidates:</a:t>
            </a:r>
          </a:p>
          <a:p>
            <a:pPr algn="l">
              <a:buFont typeface="Arial" panose="020B0604020202020204" pitchFamily="34" charset="0"/>
              <a:buChar char="•"/>
            </a:pPr>
            <a:r>
              <a:rPr lang="en-US" b="0" i="0" dirty="0">
                <a:solidFill>
                  <a:srgbClr val="333333"/>
                </a:solidFill>
                <a:effectLst/>
                <a:latin typeface="Helvetica Neue"/>
              </a:rPr>
              <a:t>Create a secure profile and receive login credentials,</a:t>
            </a:r>
          </a:p>
          <a:p>
            <a:pPr algn="l">
              <a:buFont typeface="Arial" panose="020B0604020202020204" pitchFamily="34" charset="0"/>
              <a:buChar char="•"/>
            </a:pPr>
            <a:r>
              <a:rPr lang="en-US" b="0" i="0" dirty="0">
                <a:solidFill>
                  <a:srgbClr val="333333"/>
                </a:solidFill>
                <a:effectLst/>
                <a:latin typeface="Helvetica Neue"/>
              </a:rPr>
              <a:t>Experience the same features as annual filers, and</a:t>
            </a:r>
          </a:p>
          <a:p>
            <a:pPr algn="l">
              <a:buFont typeface="Arial" panose="020B0604020202020204" pitchFamily="34" charset="0"/>
              <a:buChar char="•"/>
            </a:pPr>
            <a:r>
              <a:rPr lang="en-US" b="0" i="0" dirty="0">
                <a:solidFill>
                  <a:srgbClr val="333333"/>
                </a:solidFill>
                <a:effectLst/>
                <a:latin typeface="Helvetica Neue"/>
              </a:rPr>
              <a:t>Print the disclosure for filing with your qualifying officer.</a:t>
            </a:r>
          </a:p>
          <a:p>
            <a:pPr algn="just"/>
            <a:r>
              <a:rPr lang="en-US" b="0" i="0" dirty="0">
                <a:solidFill>
                  <a:srgbClr val="333333"/>
                </a:solidFill>
                <a:effectLst/>
                <a:latin typeface="Helvetica Neue"/>
              </a:rPr>
              <a:t>Form 6 filers will receive more information on e-filing in their mailboxes this Fall. Be sure to check this page for updates!</a:t>
            </a:r>
          </a:p>
          <a:p>
            <a:pPr marL="0" indent="0">
              <a:buNone/>
            </a:pPr>
            <a:endParaRPr lang="en-US" dirty="0"/>
          </a:p>
        </p:txBody>
      </p:sp>
    </p:spTree>
    <p:extLst>
      <p:ext uri="{BB962C8B-B14F-4D97-AF65-F5344CB8AC3E}">
        <p14:creationId xmlns:p14="http://schemas.microsoft.com/office/powerpoint/2010/main" val="3290545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702310" y="4421824"/>
            <a:ext cx="5618480" cy="4189095"/>
          </a:xfrm>
          <a:prstGeom prst="rect">
            <a:avLst/>
          </a:prstGeom>
        </p:spPr>
        <p:txBody>
          <a:bodyPr spcFirstLastPara="1" wrap="square" lIns="93284" tIns="93284" rIns="93284" bIns="93284" anchor="t" anchorCtr="0">
            <a:noAutofit/>
          </a:bodyPr>
          <a:lstStyle/>
          <a:p>
            <a:pPr marL="159458" indent="0" defTabSz="918482">
              <a:spcAft>
                <a:spcPts val="600"/>
              </a:spcAft>
              <a:buNone/>
              <a:defRPr/>
            </a:pPr>
            <a:r>
              <a:rPr lang="en-US" dirty="0">
                <a:sym typeface="Wingdings" panose="05000000000000000000" pitchFamily="2" charset="2"/>
              </a:rPr>
              <a:t>Thank them for their support of you coming on as Director! It has been a wild couple of months but you’re appreciative of them and their efforts to do things as ethically and transparently as possible</a:t>
            </a:r>
          </a:p>
          <a:p>
            <a:pPr marL="159458" indent="0" defTabSz="918482">
              <a:spcAft>
                <a:spcPts val="600"/>
              </a:spcAft>
              <a:buNone/>
              <a:defRPr/>
            </a:pPr>
            <a:endParaRPr lang="en-US" dirty="0">
              <a:sym typeface="Wingdings" panose="05000000000000000000" pitchFamily="2" charset="2"/>
            </a:endParaRPr>
          </a:p>
          <a:p>
            <a:pPr marL="159458" indent="0" defTabSz="918482">
              <a:spcAft>
                <a:spcPts val="600"/>
              </a:spcAft>
              <a:buNone/>
              <a:defRPr/>
            </a:pPr>
            <a:r>
              <a:rPr lang="en-US" dirty="0">
                <a:sym typeface="Wingdings" panose="05000000000000000000" pitchFamily="2" charset="2"/>
              </a:rPr>
              <a:t>The tone at the top matters!! Give a tiny snippet of the data – in addition to helping make sure all 6000+ employees here at COJ know the law, and helping those that come to us with questions, we also belong to a professional field that does a lot of research on human behavior focusing on what really makes a difference when it comes to ethics… and all the data shows that what really matters when it comes to ethics is, the tone at the top! That’s you all, so it really matters when you all make an effort to do things in a transparent fashion and when you model taking appropriate gifts… thank you for always being so conscientious and for being such good sports in our annual trainings even though they are required by law</a:t>
            </a:r>
          </a:p>
          <a:p>
            <a:pPr marL="159458" indent="0" defTabSz="918482">
              <a:spcAft>
                <a:spcPts val="600"/>
              </a:spcAft>
              <a:buNone/>
              <a:defRPr/>
            </a:pPr>
            <a:endParaRPr lang="en-US" dirty="0">
              <a:sym typeface="Wingdings" panose="05000000000000000000" pitchFamily="2" charset="2"/>
            </a:endParaRPr>
          </a:p>
          <a:p>
            <a:pPr marL="159458" indent="0" defTabSz="918482">
              <a:spcAft>
                <a:spcPts val="600"/>
              </a:spcAft>
              <a:buNone/>
              <a:defRPr/>
            </a:pPr>
            <a:endParaRPr lang="en-US" dirty="0">
              <a:sym typeface="Wingdings" panose="05000000000000000000" pitchFamily="2" charset="2"/>
            </a:endParaRPr>
          </a:p>
          <a:p>
            <a:pPr marL="159458" indent="0" defTabSz="918482">
              <a:spcAft>
                <a:spcPts val="600"/>
              </a:spcAft>
              <a:buNone/>
              <a:defRPr/>
            </a:pPr>
            <a:r>
              <a:rPr lang="en-US" dirty="0">
                <a:sym typeface="Wingdings" panose="05000000000000000000" pitchFamily="2" charset="2"/>
              </a:rPr>
              <a:t>Here’s our agenda</a:t>
            </a:r>
            <a:r>
              <a:rPr lang="en-US" baseline="0" dirty="0">
                <a:sym typeface="Wingdings" panose="05000000000000000000" pitchFamily="2" charset="2"/>
              </a:rPr>
              <a:t> for the training today:</a:t>
            </a:r>
          </a:p>
          <a:p>
            <a:pPr marL="0" indent="0">
              <a:buNone/>
            </a:pPr>
            <a:r>
              <a:rPr lang="en-US" dirty="0"/>
              <a:t>What’s New, What’s Hot, and What’s Newsworthy</a:t>
            </a:r>
            <a:endParaRPr dirty="0"/>
          </a:p>
        </p:txBody>
      </p:sp>
    </p:spTree>
    <p:extLst>
      <p:ext uri="{BB962C8B-B14F-4D97-AF65-F5344CB8AC3E}">
        <p14:creationId xmlns:p14="http://schemas.microsoft.com/office/powerpoint/2010/main" val="21743415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702310" y="4421824"/>
            <a:ext cx="5618480" cy="4189095"/>
          </a:xfrm>
          <a:prstGeom prst="rect">
            <a:avLst/>
          </a:prstGeom>
        </p:spPr>
        <p:txBody>
          <a:bodyPr spcFirstLastPara="1" wrap="square" lIns="93284" tIns="93284" rIns="93284" bIns="93284" anchor="t" anchorCtr="0">
            <a:noAutofit/>
          </a:bodyPr>
          <a:lstStyle/>
          <a:p>
            <a:pPr marL="158750" indent="0" algn="just">
              <a:buNone/>
            </a:pPr>
            <a:r>
              <a:rPr lang="en-US" b="0" i="0" dirty="0">
                <a:solidFill>
                  <a:srgbClr val="333333"/>
                </a:solidFill>
                <a:effectLst/>
                <a:latin typeface="Helvetica Neue"/>
              </a:rPr>
              <a:t>This will launch in January… </a:t>
            </a:r>
          </a:p>
          <a:p>
            <a:pPr algn="just"/>
            <a:r>
              <a:rPr lang="en-US" b="0" i="0" dirty="0">
                <a:solidFill>
                  <a:srgbClr val="333333"/>
                </a:solidFill>
                <a:effectLst/>
                <a:latin typeface="Helvetica Neue"/>
              </a:rPr>
              <a:t>Officials who file Full and Public Disclosure of Financial Interests (Form 6) will do so electronically starting in 2022! There will be no option to file a Form 6, Form 6X, or Form 6F on paper.</a:t>
            </a:r>
          </a:p>
          <a:p>
            <a:pPr algn="just"/>
            <a:r>
              <a:rPr lang="en-US" b="0" i="0" dirty="0">
                <a:solidFill>
                  <a:srgbClr val="333333"/>
                </a:solidFill>
                <a:effectLst/>
                <a:latin typeface="Helvetica Neue"/>
              </a:rPr>
              <a:t>E-filing has a number of advantages:</a:t>
            </a:r>
          </a:p>
          <a:p>
            <a:pPr algn="just"/>
            <a:r>
              <a:rPr lang="en-US" b="0" i="0" dirty="0">
                <a:solidFill>
                  <a:srgbClr val="333333"/>
                </a:solidFill>
                <a:effectLst/>
                <a:latin typeface="Helvetica Neue"/>
              </a:rPr>
              <a:t>For the Public:</a:t>
            </a:r>
          </a:p>
          <a:p>
            <a:pPr algn="l">
              <a:buFont typeface="Arial" panose="020B0604020202020204" pitchFamily="34" charset="0"/>
              <a:buChar char="•"/>
            </a:pPr>
            <a:r>
              <a:rPr lang="en-US" b="0" i="0" dirty="0">
                <a:solidFill>
                  <a:srgbClr val="333333"/>
                </a:solidFill>
                <a:effectLst/>
                <a:latin typeface="Helvetica Neue"/>
              </a:rPr>
              <a:t>Form 6 disclosures immediately published and available on our website.</a:t>
            </a:r>
          </a:p>
          <a:p>
            <a:pPr algn="l">
              <a:buFont typeface="Arial" panose="020B0604020202020204" pitchFamily="34" charset="0"/>
              <a:buChar char="•"/>
            </a:pPr>
            <a:r>
              <a:rPr lang="en-US" b="0" i="0" dirty="0">
                <a:solidFill>
                  <a:srgbClr val="333333"/>
                </a:solidFill>
                <a:effectLst/>
                <a:latin typeface="Helvetica Neue"/>
              </a:rPr>
              <a:t>Enhanced search capabilities of completed disclosures.</a:t>
            </a:r>
          </a:p>
          <a:p>
            <a:pPr algn="just"/>
            <a:r>
              <a:rPr lang="en-US" b="0" i="0" dirty="0">
                <a:solidFill>
                  <a:srgbClr val="333333"/>
                </a:solidFill>
                <a:effectLst/>
                <a:latin typeface="Helvetica Neue"/>
              </a:rPr>
              <a:t>For Filers:</a:t>
            </a:r>
          </a:p>
          <a:p>
            <a:pPr algn="l">
              <a:buFont typeface="Arial" panose="020B0604020202020204" pitchFamily="34" charset="0"/>
              <a:buChar char="•"/>
            </a:pPr>
            <a:r>
              <a:rPr lang="en-US" b="0" i="0" dirty="0">
                <a:solidFill>
                  <a:srgbClr val="333333"/>
                </a:solidFill>
                <a:effectLst/>
                <a:latin typeface="Helvetica Neue"/>
              </a:rPr>
              <a:t>Email communications and filing notifications,</a:t>
            </a:r>
          </a:p>
          <a:p>
            <a:pPr algn="l">
              <a:buFont typeface="Arial" panose="020B0604020202020204" pitchFamily="34" charset="0"/>
              <a:buChar char="•"/>
            </a:pPr>
            <a:r>
              <a:rPr lang="en-US" b="0" i="0" dirty="0">
                <a:solidFill>
                  <a:srgbClr val="333333"/>
                </a:solidFill>
                <a:effectLst/>
                <a:latin typeface="Helvetica Neue"/>
              </a:rPr>
              <a:t>Secure login credentials,</a:t>
            </a:r>
          </a:p>
          <a:p>
            <a:pPr algn="l">
              <a:buFont typeface="Arial" panose="020B0604020202020204" pitchFamily="34" charset="0"/>
              <a:buChar char="•"/>
            </a:pPr>
            <a:r>
              <a:rPr lang="en-US" b="0" i="0" dirty="0">
                <a:solidFill>
                  <a:srgbClr val="333333"/>
                </a:solidFill>
                <a:effectLst/>
                <a:latin typeface="Helvetica Neue"/>
              </a:rPr>
              <a:t>Guided questions to help you complete the form,</a:t>
            </a:r>
          </a:p>
          <a:p>
            <a:pPr algn="l">
              <a:buFont typeface="Arial" panose="020B0604020202020204" pitchFamily="34" charset="0"/>
              <a:buChar char="•"/>
            </a:pPr>
            <a:r>
              <a:rPr lang="en-US" b="0" i="0" dirty="0">
                <a:solidFill>
                  <a:srgbClr val="333333"/>
                </a:solidFill>
                <a:effectLst/>
                <a:latin typeface="Helvetica Neue"/>
              </a:rPr>
              <a:t>Securely share disclosure with your CPA or Attorney for assistance,</a:t>
            </a:r>
          </a:p>
          <a:p>
            <a:pPr algn="l">
              <a:buFont typeface="Arial" panose="020B0604020202020204" pitchFamily="34" charset="0"/>
              <a:buChar char="•"/>
            </a:pPr>
            <a:r>
              <a:rPr lang="en-US" b="0" i="0" dirty="0">
                <a:solidFill>
                  <a:srgbClr val="333333"/>
                </a:solidFill>
                <a:effectLst/>
                <a:latin typeface="Helvetica Neue"/>
              </a:rPr>
              <a:t>Amend disclosures electronically,</a:t>
            </a:r>
          </a:p>
          <a:p>
            <a:pPr algn="l">
              <a:buFont typeface="Arial" panose="020B0604020202020204" pitchFamily="34" charset="0"/>
              <a:buChar char="•"/>
            </a:pPr>
            <a:r>
              <a:rPr lang="en-US" b="0" i="0" dirty="0">
                <a:solidFill>
                  <a:srgbClr val="333333"/>
                </a:solidFill>
                <a:effectLst/>
                <a:latin typeface="Helvetica Neue"/>
              </a:rPr>
              <a:t>Save entries and log in at a later date to continue completing the disclosure,</a:t>
            </a:r>
          </a:p>
          <a:p>
            <a:pPr algn="l">
              <a:buFont typeface="Arial" panose="020B0604020202020204" pitchFamily="34" charset="0"/>
              <a:buChar char="•"/>
            </a:pPr>
            <a:r>
              <a:rPr lang="en-US" b="0" i="0" dirty="0">
                <a:solidFill>
                  <a:srgbClr val="333333"/>
                </a:solidFill>
                <a:effectLst/>
                <a:latin typeface="Helvetica Neue"/>
              </a:rPr>
              <a:t>Redact confidential or exempt information, when a public records exemption request is on file, and</a:t>
            </a:r>
          </a:p>
          <a:p>
            <a:pPr algn="l">
              <a:buFont typeface="Arial" panose="020B0604020202020204" pitchFamily="34" charset="0"/>
              <a:buChar char="•"/>
            </a:pPr>
            <a:r>
              <a:rPr lang="en-US" b="0" i="0" dirty="0">
                <a:solidFill>
                  <a:srgbClr val="333333"/>
                </a:solidFill>
                <a:effectLst/>
                <a:latin typeface="Helvetica Neue"/>
              </a:rPr>
              <a:t>Print a verification or receipt of filing.</a:t>
            </a:r>
          </a:p>
          <a:p>
            <a:pPr algn="just"/>
            <a:r>
              <a:rPr lang="en-US" b="0" i="0" dirty="0">
                <a:solidFill>
                  <a:srgbClr val="333333"/>
                </a:solidFill>
                <a:effectLst/>
                <a:latin typeface="Helvetica Neue"/>
              </a:rPr>
              <a:t>For Candidates:</a:t>
            </a:r>
          </a:p>
          <a:p>
            <a:pPr algn="l">
              <a:buFont typeface="Arial" panose="020B0604020202020204" pitchFamily="34" charset="0"/>
              <a:buChar char="•"/>
            </a:pPr>
            <a:r>
              <a:rPr lang="en-US" b="0" i="0" dirty="0">
                <a:solidFill>
                  <a:srgbClr val="333333"/>
                </a:solidFill>
                <a:effectLst/>
                <a:latin typeface="Helvetica Neue"/>
              </a:rPr>
              <a:t>Create a secure profile and receive login credentials,</a:t>
            </a:r>
          </a:p>
          <a:p>
            <a:pPr algn="l">
              <a:buFont typeface="Arial" panose="020B0604020202020204" pitchFamily="34" charset="0"/>
              <a:buChar char="•"/>
            </a:pPr>
            <a:r>
              <a:rPr lang="en-US" b="0" i="0" dirty="0">
                <a:solidFill>
                  <a:srgbClr val="333333"/>
                </a:solidFill>
                <a:effectLst/>
                <a:latin typeface="Helvetica Neue"/>
              </a:rPr>
              <a:t>Experience the same features as annual filers, and</a:t>
            </a:r>
          </a:p>
          <a:p>
            <a:pPr algn="l">
              <a:buFont typeface="Arial" panose="020B0604020202020204" pitchFamily="34" charset="0"/>
              <a:buChar char="•"/>
            </a:pPr>
            <a:r>
              <a:rPr lang="en-US" b="0" i="0" dirty="0">
                <a:solidFill>
                  <a:srgbClr val="333333"/>
                </a:solidFill>
                <a:effectLst/>
                <a:latin typeface="Helvetica Neue"/>
              </a:rPr>
              <a:t>Print the disclosure for filing with your qualifying officer.</a:t>
            </a:r>
          </a:p>
          <a:p>
            <a:pPr algn="just"/>
            <a:r>
              <a:rPr lang="en-US" b="0" i="0" dirty="0">
                <a:solidFill>
                  <a:srgbClr val="333333"/>
                </a:solidFill>
                <a:effectLst/>
                <a:latin typeface="Helvetica Neue"/>
              </a:rPr>
              <a:t>Form 6 filers will receive more information on e-filing in their mailboxes this Fall. Be sure to check this page for updates!</a:t>
            </a:r>
          </a:p>
          <a:p>
            <a:pPr marL="0" indent="0">
              <a:buNone/>
            </a:pPr>
            <a:endParaRPr lang="en-US" dirty="0"/>
          </a:p>
        </p:txBody>
      </p:sp>
    </p:spTree>
    <p:extLst>
      <p:ext uri="{BB962C8B-B14F-4D97-AF65-F5344CB8AC3E}">
        <p14:creationId xmlns:p14="http://schemas.microsoft.com/office/powerpoint/2010/main" val="5842362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e44ecac5e_1_0:notes"/>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1" name="Google Shape;231;g3e44ecac5e_1_0:notes"/>
          <p:cNvSpPr txBox="1">
            <a:spLocks noGrp="1"/>
          </p:cNvSpPr>
          <p:nvPr>
            <p:ph type="body" idx="1"/>
          </p:nvPr>
        </p:nvSpPr>
        <p:spPr>
          <a:xfrm>
            <a:off x="702310" y="4421824"/>
            <a:ext cx="5618480" cy="4189095"/>
          </a:xfrm>
          <a:prstGeom prst="rect">
            <a:avLst/>
          </a:prstGeom>
        </p:spPr>
        <p:txBody>
          <a:bodyPr spcFirstLastPara="1" wrap="square" lIns="93284" tIns="93284" rIns="93284" bIns="93284" anchor="t" anchorCtr="0">
            <a:noAutofit/>
          </a:bodyPr>
          <a:lstStyle/>
          <a:p>
            <a:pPr marL="0" indent="0">
              <a:buNone/>
            </a:pPr>
            <a:r>
              <a:rPr lang="en-US" baseline="0" dirty="0"/>
              <a:t>So during the last part of the training, we’re going to talk some scenarios that you might face to make sure you’re ready to address these if you ever encounter them.  </a:t>
            </a:r>
          </a:p>
          <a:p>
            <a:pPr marL="0" indent="0">
              <a:buNone/>
            </a:pPr>
            <a:r>
              <a:rPr lang="en-US" baseline="0" dirty="0"/>
              <a:t>To help keep you out of the newspaper</a:t>
            </a:r>
          </a:p>
          <a:p>
            <a:pPr marL="0" indent="0">
              <a:buNone/>
            </a:pPr>
            <a:r>
              <a:rPr lang="en-US" baseline="0" dirty="0"/>
              <a:t>To help protect the public’s trust</a:t>
            </a:r>
          </a:p>
          <a:p>
            <a:pPr marL="0" indent="0">
              <a:buNone/>
            </a:pPr>
            <a:r>
              <a:rPr lang="en-US" baseline="0" dirty="0"/>
              <a:t>And also to help protect you from any consequences that may arise from accidentally breaking the rules that are in place to protect the citizens</a:t>
            </a:r>
          </a:p>
          <a:p>
            <a:pPr marL="0" indent="0" defTabSz="914164">
              <a:buNone/>
            </a:pPr>
            <a:endParaRPr lang="en-US" dirty="0"/>
          </a:p>
          <a:p>
            <a:pPr marL="0" indent="0" defTabSz="914164">
              <a:buNone/>
            </a:pPr>
            <a:r>
              <a:rPr lang="en-US" dirty="0"/>
              <a:t>We</a:t>
            </a:r>
            <a:r>
              <a:rPr lang="en-US" baseline="0" dirty="0"/>
              <a:t> are now going to review the ethics laws you are most likely to encounter in your employment with the City.  This is designed to be an introduction to these topics and we will be covering some of them in greater depth than others.  Also, some scenarios may illustrate how ethics laws can be complicated (not easy yes or no) and reasoned from different perspectives.  Please remember you can always call the Ethics Office for help. </a:t>
            </a:r>
          </a:p>
          <a:p>
            <a:pPr marL="0" indent="0" defTabSz="914276">
              <a:buNone/>
              <a:defRPr/>
            </a:pPr>
            <a:endParaRPr lang="en-US" baseline="0" dirty="0"/>
          </a:p>
          <a:p>
            <a:pPr marL="0" indent="0" defTabSz="914276">
              <a:buNone/>
              <a:defRPr/>
            </a:pPr>
            <a:endParaRPr lang="en-US" baseline="0" dirty="0"/>
          </a:p>
          <a:p>
            <a:pPr marL="0" indent="0" defTabSz="914276">
              <a:buNone/>
              <a:defRPr/>
            </a:pPr>
            <a:r>
              <a:rPr lang="en-US" baseline="0" dirty="0"/>
              <a:t>We are going to present several scenarios and ask you to comment using the Chat feature to discuss how you would handle it!  You should answer quickly with your initial/gut impression about what action you would take and why.  Don’t worry . . . there are no wrong answers.  We may call on some of you to further explain your answer</a:t>
            </a:r>
          </a:p>
          <a:p>
            <a:pPr marL="0" indent="0" defTabSz="914276">
              <a:buNone/>
              <a:defRPr/>
            </a:pPr>
            <a:endParaRPr lang="en-US" baseline="0" dirty="0"/>
          </a:p>
          <a:p>
            <a:pPr marL="0" indent="0" defTabSz="914276">
              <a:buNone/>
              <a:defRPr/>
            </a:pPr>
            <a:r>
              <a:rPr lang="en-US" baseline="0" dirty="0"/>
              <a:t>If you have questions at any time, please type them in the chat box!</a:t>
            </a:r>
          </a:p>
          <a:p>
            <a:pPr marL="0" indent="0" defTabSz="914276">
              <a:buNone/>
              <a:defRPr/>
            </a:pPr>
            <a:endParaRPr lang="en-US" baseline="0" dirty="0"/>
          </a:p>
          <a:p>
            <a:pPr marL="0" indent="0" defTabSz="914276">
              <a:buNone/>
              <a:defRPr/>
            </a:pPr>
            <a:endParaRPr lang="en-US" baseline="0" dirty="0"/>
          </a:p>
          <a:p>
            <a:pPr marL="0" indent="0" defTabSz="914164">
              <a:buNone/>
            </a:pPr>
            <a:endParaRPr lang="en-US" baseline="0" dirty="0"/>
          </a:p>
          <a:p>
            <a:pPr marL="0" indent="0" defTabSz="914164">
              <a:buNone/>
            </a:pPr>
            <a:r>
              <a:rPr lang="en-US" baseline="0" dirty="0"/>
              <a:t>You can also reference your New Employee training book for additional information. </a:t>
            </a:r>
          </a:p>
          <a:p>
            <a:pPr marL="0" indent="0">
              <a:buNone/>
            </a:pPr>
            <a:endParaRPr lang="en-US" baseline="0" dirty="0"/>
          </a:p>
          <a:p>
            <a:pPr marL="0" indent="0">
              <a:buNone/>
            </a:pPr>
            <a:endParaRPr dirty="0"/>
          </a:p>
        </p:txBody>
      </p:sp>
    </p:spTree>
    <p:extLst>
      <p:ext uri="{BB962C8B-B14F-4D97-AF65-F5344CB8AC3E}">
        <p14:creationId xmlns:p14="http://schemas.microsoft.com/office/powerpoint/2010/main" val="37131388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e44ecac5e_1_0:notes"/>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1" name="Google Shape;231;g3e44ecac5e_1_0:notes"/>
          <p:cNvSpPr txBox="1">
            <a:spLocks noGrp="1"/>
          </p:cNvSpPr>
          <p:nvPr>
            <p:ph type="body" idx="1"/>
          </p:nvPr>
        </p:nvSpPr>
        <p:spPr>
          <a:xfrm>
            <a:off x="702310" y="4421824"/>
            <a:ext cx="5618480" cy="4189095"/>
          </a:xfrm>
          <a:prstGeom prst="rect">
            <a:avLst/>
          </a:prstGeom>
        </p:spPr>
        <p:txBody>
          <a:bodyPr spcFirstLastPara="1" wrap="square" lIns="93284" tIns="93284" rIns="93284" bIns="93284" anchor="t" anchorCtr="0">
            <a:noAutofit/>
          </a:bodyPr>
          <a:lstStyle/>
          <a:p>
            <a:pPr marL="0" indent="0">
              <a:buNone/>
            </a:pPr>
            <a:endParaRPr dirty="0"/>
          </a:p>
        </p:txBody>
      </p:sp>
    </p:spTree>
    <p:extLst>
      <p:ext uri="{BB962C8B-B14F-4D97-AF65-F5344CB8AC3E}">
        <p14:creationId xmlns:p14="http://schemas.microsoft.com/office/powerpoint/2010/main" val="30531551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702310" y="4421824"/>
            <a:ext cx="5618480" cy="4189095"/>
          </a:xfrm>
          <a:prstGeom prst="rect">
            <a:avLst/>
          </a:prstGeom>
        </p:spPr>
        <p:txBody>
          <a:bodyPr spcFirstLastPara="1" wrap="square" lIns="93284" tIns="93284" rIns="93284" bIns="93284" anchor="t" anchorCtr="0">
            <a:noAutofit/>
          </a:bodyPr>
          <a:lstStyle/>
          <a:p>
            <a:pPr marL="159458" indent="0" defTabSz="918482">
              <a:buNone/>
              <a:defRPr/>
            </a:pPr>
            <a:endParaRPr lang="en-US" b="1" dirty="0"/>
          </a:p>
        </p:txBody>
      </p:sp>
    </p:spTree>
    <p:extLst>
      <p:ext uri="{BB962C8B-B14F-4D97-AF65-F5344CB8AC3E}">
        <p14:creationId xmlns:p14="http://schemas.microsoft.com/office/powerpoint/2010/main" val="11362002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e3fd0cfc8_1_0:notes"/>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Google Shape;108;g3e3fd0cfc8_1_0:notes"/>
          <p:cNvSpPr txBox="1">
            <a:spLocks noGrp="1"/>
          </p:cNvSpPr>
          <p:nvPr>
            <p:ph type="body" idx="1"/>
          </p:nvPr>
        </p:nvSpPr>
        <p:spPr>
          <a:xfrm>
            <a:off x="702310" y="4421824"/>
            <a:ext cx="5618480" cy="4189095"/>
          </a:xfrm>
          <a:prstGeom prst="rect">
            <a:avLst/>
          </a:prstGeom>
        </p:spPr>
        <p:txBody>
          <a:bodyPr spcFirstLastPara="1" wrap="square" lIns="93284" tIns="93284" rIns="93284" bIns="93284" anchor="t" anchorCtr="0">
            <a:noAutofit/>
          </a:bodyPr>
          <a:lstStyle/>
          <a:p>
            <a:pPr marL="0" indent="0">
              <a:buNone/>
            </a:pPr>
            <a:r>
              <a:rPr lang="en-US" dirty="0"/>
              <a:t>NO</a:t>
            </a:r>
            <a:endParaRPr dirty="0"/>
          </a:p>
        </p:txBody>
      </p:sp>
    </p:spTree>
    <p:extLst>
      <p:ext uri="{BB962C8B-B14F-4D97-AF65-F5344CB8AC3E}">
        <p14:creationId xmlns:p14="http://schemas.microsoft.com/office/powerpoint/2010/main" val="28779050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e3fd0cfc8_1_0:notes"/>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Google Shape;108;g3e3fd0cfc8_1_0:notes"/>
          <p:cNvSpPr txBox="1">
            <a:spLocks noGrp="1"/>
          </p:cNvSpPr>
          <p:nvPr>
            <p:ph type="body" idx="1"/>
          </p:nvPr>
        </p:nvSpPr>
        <p:spPr>
          <a:xfrm>
            <a:off x="702310" y="4421824"/>
            <a:ext cx="5618480" cy="4189095"/>
          </a:xfrm>
          <a:prstGeom prst="rect">
            <a:avLst/>
          </a:prstGeom>
        </p:spPr>
        <p:txBody>
          <a:bodyPr spcFirstLastPara="1" wrap="square" lIns="93284" tIns="93284" rIns="93284" bIns="93284" anchor="t" anchorCtr="0">
            <a:noAutofit/>
          </a:bodyPr>
          <a:lstStyle/>
          <a:p>
            <a:pPr marL="0" indent="0">
              <a:buNone/>
            </a:pPr>
            <a:r>
              <a:rPr lang="en-US" dirty="0"/>
              <a:t>NO</a:t>
            </a:r>
          </a:p>
          <a:p>
            <a:pPr marL="0" indent="0">
              <a:buNone/>
            </a:pPr>
            <a:endParaRPr lang="en-US" dirty="0"/>
          </a:p>
          <a:p>
            <a:pPr marL="0" indent="0">
              <a:buNone/>
            </a:pPr>
            <a:r>
              <a:rPr lang="en-US" dirty="0"/>
              <a:t>Statement on Prohibition of Political Campaign Activities at CPAC Meetings</a:t>
            </a:r>
          </a:p>
          <a:p>
            <a:pPr marL="0" indent="0">
              <a:buNone/>
            </a:pPr>
            <a:r>
              <a:rPr lang="en-US" dirty="0"/>
              <a:t>From the Ethics Office, Carla Miller, Director</a:t>
            </a:r>
          </a:p>
          <a:p>
            <a:pPr marL="0" indent="0">
              <a:buNone/>
            </a:pPr>
            <a:endParaRPr lang="en-US" dirty="0"/>
          </a:p>
          <a:p>
            <a:pPr marL="0" indent="0">
              <a:buNone/>
            </a:pPr>
            <a:r>
              <a:rPr lang="en-US" dirty="0"/>
              <a:t>Campaigning and political activities are prohibited at CPAC meetings.  Like all other members of the public, a candidate is permitted to attend a CPAC meeting, but must sit in the audience, and cannot say or do anything with respect to his/her election.  </a:t>
            </a:r>
          </a:p>
          <a:p>
            <a:pPr marL="0" indent="0">
              <a:buNone/>
            </a:pPr>
            <a:endParaRPr lang="en-US" dirty="0"/>
          </a:p>
          <a:p>
            <a:pPr marL="0" indent="0">
              <a:buNone/>
            </a:pPr>
            <a:r>
              <a:rPr lang="en-US" dirty="0"/>
              <a:t>The campaign and political activities prohibited include the following restrictions:</a:t>
            </a:r>
          </a:p>
          <a:p>
            <a:pPr marL="0" indent="0">
              <a:buNone/>
            </a:pPr>
            <a:r>
              <a:rPr lang="en-US" dirty="0"/>
              <a:t>•	Candidates cannot announce their candidacy or give speeches </a:t>
            </a:r>
          </a:p>
          <a:p>
            <a:pPr marL="0" indent="0">
              <a:buNone/>
            </a:pPr>
            <a:r>
              <a:rPr lang="en-US" dirty="0"/>
              <a:t>•	Candidates cannot distribute campaign materials, such as ads and signs</a:t>
            </a:r>
          </a:p>
          <a:p>
            <a:pPr marL="0" indent="0">
              <a:buNone/>
            </a:pPr>
            <a:r>
              <a:rPr lang="en-US" dirty="0"/>
              <a:t>•	Campaign contributions cannot be made, requested or accepted in city buildings  </a:t>
            </a:r>
          </a:p>
          <a:p>
            <a:pPr marL="0" indent="0">
              <a:buNone/>
            </a:pPr>
            <a:r>
              <a:rPr lang="en-US" dirty="0"/>
              <a:t>•	Elected officials cannot state they are running for office or discuss their campaign</a:t>
            </a:r>
          </a:p>
          <a:p>
            <a:pPr marL="0" indent="0">
              <a:buNone/>
            </a:pPr>
            <a:endParaRPr lang="en-US" dirty="0"/>
          </a:p>
          <a:p>
            <a:pPr marL="0" indent="0">
              <a:buNone/>
            </a:pPr>
            <a:r>
              <a:rPr lang="en-US" dirty="0"/>
              <a:t>(Reference:  City Ordinance Chapter 350, Part 3)</a:t>
            </a:r>
          </a:p>
          <a:p>
            <a:pPr marL="0" indent="0">
              <a:buNone/>
            </a:pPr>
            <a:endParaRPr lang="en-US" dirty="0"/>
          </a:p>
          <a:p>
            <a:pPr marL="0" indent="0">
              <a:buNone/>
            </a:pPr>
            <a:endParaRPr dirty="0"/>
          </a:p>
        </p:txBody>
      </p:sp>
    </p:spTree>
    <p:extLst>
      <p:ext uri="{BB962C8B-B14F-4D97-AF65-F5344CB8AC3E}">
        <p14:creationId xmlns:p14="http://schemas.microsoft.com/office/powerpoint/2010/main" val="10141031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e3fd0cfc8_1_0:notes"/>
          <p:cNvSpPr>
            <a:spLocks noGrp="1" noRot="1" noChangeAspect="1"/>
          </p:cNvSpPr>
          <p:nvPr>
            <p:ph type="sldImg" idx="2"/>
          </p:nvPr>
        </p:nvSpPr>
        <p:spPr>
          <a:xfrm>
            <a:off x="403225" y="695325"/>
            <a:ext cx="6178550"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Google Shape;108;g3e3fd0cfc8_1_0:notes"/>
          <p:cNvSpPr txBox="1">
            <a:spLocks noGrp="1"/>
          </p:cNvSpPr>
          <p:nvPr>
            <p:ph type="body" idx="1"/>
          </p:nvPr>
        </p:nvSpPr>
        <p:spPr>
          <a:xfrm>
            <a:off x="698500" y="4403727"/>
            <a:ext cx="5588000" cy="4171950"/>
          </a:xfrm>
          <a:prstGeom prst="rect">
            <a:avLst/>
          </a:prstGeom>
        </p:spPr>
        <p:txBody>
          <a:bodyPr spcFirstLastPara="1" wrap="square" lIns="92862" tIns="92862" rIns="92862" bIns="92862" anchor="t" anchorCtr="0">
            <a:noAutofit/>
          </a:bodyPr>
          <a:lstStyle/>
          <a:p>
            <a:pPr marL="0" indent="0">
              <a:buNone/>
            </a:pPr>
            <a:r>
              <a:rPr lang="en-US" b="1" dirty="0"/>
              <a:t>POLL</a:t>
            </a:r>
          </a:p>
          <a:p>
            <a:pPr marL="0" indent="0">
              <a:buNone/>
            </a:pPr>
            <a:r>
              <a:rPr lang="en-US" sz="1100" dirty="0">
                <a:solidFill>
                  <a:schemeClr val="bg2"/>
                </a:solidFill>
                <a:latin typeface="Raleway" panose="020B0604020202020204" charset="0"/>
              </a:rPr>
              <a:t>Don’t use your City email address or Council social media page for campaign communications</a:t>
            </a:r>
            <a:endParaRPr b="1" dirty="0"/>
          </a:p>
        </p:txBody>
      </p:sp>
    </p:spTree>
    <p:extLst>
      <p:ext uri="{BB962C8B-B14F-4D97-AF65-F5344CB8AC3E}">
        <p14:creationId xmlns:p14="http://schemas.microsoft.com/office/powerpoint/2010/main" val="6727980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e3fd0cfc8_1_0:notes"/>
          <p:cNvSpPr>
            <a:spLocks noGrp="1" noRot="1" noChangeAspect="1"/>
          </p:cNvSpPr>
          <p:nvPr>
            <p:ph type="sldImg" idx="2"/>
          </p:nvPr>
        </p:nvSpPr>
        <p:spPr>
          <a:xfrm>
            <a:off x="403225" y="695325"/>
            <a:ext cx="6178550"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Google Shape;108;g3e3fd0cfc8_1_0:notes"/>
          <p:cNvSpPr txBox="1">
            <a:spLocks noGrp="1"/>
          </p:cNvSpPr>
          <p:nvPr>
            <p:ph type="body" idx="1"/>
          </p:nvPr>
        </p:nvSpPr>
        <p:spPr>
          <a:xfrm>
            <a:off x="698500" y="4403727"/>
            <a:ext cx="5588000" cy="4171950"/>
          </a:xfrm>
          <a:prstGeom prst="rect">
            <a:avLst/>
          </a:prstGeom>
        </p:spPr>
        <p:txBody>
          <a:bodyPr spcFirstLastPara="1" wrap="square" lIns="92862" tIns="92862" rIns="92862" bIns="92862" anchor="t" anchorCtr="0">
            <a:noAutofit/>
          </a:bodyPr>
          <a:lstStyle/>
          <a:p>
            <a:pPr marL="0" indent="0">
              <a:buNone/>
            </a:pPr>
            <a:r>
              <a:rPr lang="en-US" b="1" dirty="0"/>
              <a:t>POLL</a:t>
            </a:r>
            <a:endParaRPr b="1" dirty="0"/>
          </a:p>
        </p:txBody>
      </p:sp>
    </p:spTree>
    <p:extLst>
      <p:ext uri="{BB962C8B-B14F-4D97-AF65-F5344CB8AC3E}">
        <p14:creationId xmlns:p14="http://schemas.microsoft.com/office/powerpoint/2010/main" val="31999160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e3fd0cfc8_1_0:notes"/>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Google Shape;108;g3e3fd0cfc8_1_0:notes"/>
          <p:cNvSpPr txBox="1">
            <a:spLocks noGrp="1"/>
          </p:cNvSpPr>
          <p:nvPr>
            <p:ph type="body" idx="1"/>
          </p:nvPr>
        </p:nvSpPr>
        <p:spPr>
          <a:xfrm>
            <a:off x="702310" y="4421824"/>
            <a:ext cx="5618480" cy="4189095"/>
          </a:xfrm>
          <a:prstGeom prst="rect">
            <a:avLst/>
          </a:prstGeom>
        </p:spPr>
        <p:txBody>
          <a:bodyPr spcFirstLastPara="1" wrap="square" lIns="93284" tIns="93284" rIns="93284" bIns="93284" anchor="t" anchorCtr="0">
            <a:noAutofit/>
          </a:bodyPr>
          <a:lstStyle/>
          <a:p>
            <a:pPr marL="0" indent="0">
              <a:buNone/>
            </a:pPr>
            <a:r>
              <a:rPr lang="en-US" dirty="0"/>
              <a:t>NO</a:t>
            </a:r>
            <a:endParaRPr dirty="0"/>
          </a:p>
        </p:txBody>
      </p:sp>
    </p:spTree>
    <p:extLst>
      <p:ext uri="{BB962C8B-B14F-4D97-AF65-F5344CB8AC3E}">
        <p14:creationId xmlns:p14="http://schemas.microsoft.com/office/powerpoint/2010/main" val="2108526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702310" y="4421824"/>
            <a:ext cx="5618480" cy="4189095"/>
          </a:xfrm>
          <a:prstGeom prst="rect">
            <a:avLst/>
          </a:prstGeom>
        </p:spPr>
        <p:txBody>
          <a:bodyPr spcFirstLastPara="1" wrap="square" lIns="93284" tIns="93284" rIns="93284" bIns="93284" anchor="t" anchorCtr="0">
            <a:noAutofit/>
          </a:bodyPr>
          <a:lstStyle/>
          <a:p>
            <a:pPr marL="159458" indent="0" defTabSz="918482">
              <a:buNone/>
              <a:defRPr/>
            </a:pPr>
            <a:r>
              <a:rPr lang="en-US" b="1" dirty="0"/>
              <a:t>Chapter 350 applies to all City Officials – including board members</a:t>
            </a:r>
          </a:p>
          <a:p>
            <a:pPr marL="159458" indent="0" defTabSz="918482">
              <a:buNone/>
              <a:defRPr/>
            </a:pPr>
            <a:r>
              <a:rPr lang="en-US" b="1" dirty="0"/>
              <a:t>Employee Services Directive 0527 applies to all City Employees including elected officials</a:t>
            </a:r>
          </a:p>
        </p:txBody>
      </p:sp>
    </p:spTree>
    <p:extLst>
      <p:ext uri="{BB962C8B-B14F-4D97-AF65-F5344CB8AC3E}">
        <p14:creationId xmlns:p14="http://schemas.microsoft.com/office/powerpoint/2010/main" val="3753168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e44ecac5e_1_0:notes"/>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1" name="Google Shape;231;g3e44ecac5e_1_0:notes"/>
          <p:cNvSpPr txBox="1">
            <a:spLocks noGrp="1"/>
          </p:cNvSpPr>
          <p:nvPr>
            <p:ph type="body" idx="1"/>
          </p:nvPr>
        </p:nvSpPr>
        <p:spPr>
          <a:xfrm>
            <a:off x="702310" y="4421824"/>
            <a:ext cx="5618480" cy="4189095"/>
          </a:xfrm>
          <a:prstGeom prst="rect">
            <a:avLst/>
          </a:prstGeom>
        </p:spPr>
        <p:txBody>
          <a:bodyPr spcFirstLastPara="1" wrap="square" lIns="93284" tIns="93284" rIns="93284" bIns="93284" anchor="t" anchorCtr="0">
            <a:noAutofit/>
          </a:bodyPr>
          <a:lstStyle/>
          <a:p>
            <a:pPr marL="0" indent="0">
              <a:buNone/>
            </a:pPr>
            <a:endParaRPr lang="en-US" dirty="0"/>
          </a:p>
        </p:txBody>
      </p:sp>
    </p:spTree>
    <p:extLst>
      <p:ext uri="{BB962C8B-B14F-4D97-AF65-F5344CB8AC3E}">
        <p14:creationId xmlns:p14="http://schemas.microsoft.com/office/powerpoint/2010/main" val="9952404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702310" y="4421824"/>
            <a:ext cx="5618480" cy="4189095"/>
          </a:xfrm>
          <a:prstGeom prst="rect">
            <a:avLst/>
          </a:prstGeom>
        </p:spPr>
        <p:txBody>
          <a:bodyPr spcFirstLastPara="1" wrap="square" lIns="93284" tIns="93284" rIns="93284" bIns="93284" anchor="t" anchorCtr="0">
            <a:noAutofit/>
          </a:bodyPr>
          <a:lstStyle/>
          <a:p>
            <a:pPr marL="159458" marR="0" lvl="0" indent="0" algn="l" defTabSz="918482" rtl="0" eaLnBrk="1" fontAlgn="auto" latinLnBrk="0" hangingPunct="1">
              <a:lnSpc>
                <a:spcPct val="100000"/>
              </a:lnSpc>
              <a:spcBef>
                <a:spcPts val="0"/>
              </a:spcBef>
              <a:spcAft>
                <a:spcPts val="0"/>
              </a:spcAft>
              <a:buClr>
                <a:srgbClr val="000000"/>
              </a:buClr>
              <a:buSzPts val="1100"/>
              <a:buFont typeface="Arial"/>
              <a:buNone/>
              <a:tabLst/>
              <a:defRPr/>
            </a:pPr>
            <a:r>
              <a:rPr lang="en-US" b="1" dirty="0"/>
              <a:t>(3)  Misuse of resources for campaigning. It is a violation of this Chapter for an officer, employee or independent contractor of the City or an independent agency to use any City resources, including property, employee time, computers and the Internet, for any political campaigning or campaign fundraising activities. </a:t>
            </a:r>
          </a:p>
          <a:p>
            <a:pPr marL="159458" indent="0" defTabSz="918482">
              <a:buNone/>
              <a:defRPr/>
            </a:pPr>
            <a:endParaRPr lang="en-US" b="1" dirty="0"/>
          </a:p>
        </p:txBody>
      </p:sp>
    </p:spTree>
    <p:extLst>
      <p:ext uri="{BB962C8B-B14F-4D97-AF65-F5344CB8AC3E}">
        <p14:creationId xmlns:p14="http://schemas.microsoft.com/office/powerpoint/2010/main" val="662803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702310" y="4421824"/>
            <a:ext cx="5618480" cy="4189095"/>
          </a:xfrm>
          <a:prstGeom prst="rect">
            <a:avLst/>
          </a:prstGeom>
        </p:spPr>
        <p:txBody>
          <a:bodyPr spcFirstLastPara="1" wrap="square" lIns="93284" tIns="93284" rIns="93284" bIns="93284" anchor="t" anchorCtr="0">
            <a:noAutofit/>
          </a:bodyPr>
          <a:lstStyle/>
          <a:p>
            <a:pPr marL="159458" marR="0" lvl="0" indent="0" algn="l" defTabSz="918482" rtl="0" eaLnBrk="1" fontAlgn="auto" latinLnBrk="0" hangingPunct="1">
              <a:lnSpc>
                <a:spcPct val="100000"/>
              </a:lnSpc>
              <a:spcBef>
                <a:spcPts val="0"/>
              </a:spcBef>
              <a:spcAft>
                <a:spcPts val="0"/>
              </a:spcAft>
              <a:buClr>
                <a:srgbClr val="000000"/>
              </a:buClr>
              <a:buSzPts val="1100"/>
              <a:buFont typeface="Arial"/>
              <a:buNone/>
              <a:tabLst/>
              <a:defRPr/>
            </a:pPr>
            <a:r>
              <a:rPr lang="en-US" b="1" dirty="0"/>
              <a:t>Chapter 350 prohibits</a:t>
            </a:r>
          </a:p>
          <a:p>
            <a:pPr marL="159458" marR="0" lvl="0" indent="0" algn="l" defTabSz="918482" rtl="0" eaLnBrk="1" fontAlgn="auto" latinLnBrk="0" hangingPunct="1">
              <a:lnSpc>
                <a:spcPct val="100000"/>
              </a:lnSpc>
              <a:spcBef>
                <a:spcPts val="0"/>
              </a:spcBef>
              <a:spcAft>
                <a:spcPts val="0"/>
              </a:spcAft>
              <a:buClr>
                <a:srgbClr val="000000"/>
              </a:buClr>
              <a:buSzPts val="1100"/>
              <a:buFont typeface="Arial"/>
              <a:buNone/>
              <a:tabLst/>
              <a:defRPr/>
            </a:pPr>
            <a:r>
              <a:rPr lang="en-US" b="1" dirty="0"/>
              <a:t>Use City time for campaigns and/or fundraising</a:t>
            </a:r>
          </a:p>
          <a:p>
            <a:pPr marL="159458" marR="0" lvl="0" indent="0" algn="l" defTabSz="918482" rtl="0" eaLnBrk="1" fontAlgn="auto" latinLnBrk="0" hangingPunct="1">
              <a:lnSpc>
                <a:spcPct val="100000"/>
              </a:lnSpc>
              <a:spcBef>
                <a:spcPts val="0"/>
              </a:spcBef>
              <a:spcAft>
                <a:spcPts val="0"/>
              </a:spcAft>
              <a:buClr>
                <a:srgbClr val="000000"/>
              </a:buClr>
              <a:buSzPts val="1100"/>
              <a:buFont typeface="Arial"/>
              <a:buNone/>
              <a:tabLst/>
              <a:defRPr/>
            </a:pPr>
            <a:r>
              <a:rPr lang="en-US" b="1" dirty="0"/>
              <a:t>Wear City uniforms (in-person) to solicit money or anything of value for a political candidate</a:t>
            </a:r>
          </a:p>
          <a:p>
            <a:pPr marL="159458" marR="0" lvl="0" indent="0" algn="l" defTabSz="918482" rtl="0" eaLnBrk="1" fontAlgn="auto" latinLnBrk="0" hangingPunct="1">
              <a:lnSpc>
                <a:spcPct val="100000"/>
              </a:lnSpc>
              <a:spcBef>
                <a:spcPts val="0"/>
              </a:spcBef>
              <a:spcAft>
                <a:spcPts val="0"/>
              </a:spcAft>
              <a:buClr>
                <a:srgbClr val="000000"/>
              </a:buClr>
              <a:buSzPts val="1100"/>
              <a:buFont typeface="Arial"/>
              <a:buNone/>
              <a:tabLst/>
              <a:defRPr/>
            </a:pPr>
            <a:r>
              <a:rPr lang="en-US" b="1" dirty="0"/>
              <a:t>Accept or solicit campaign contributions on City property</a:t>
            </a:r>
          </a:p>
          <a:p>
            <a:pPr marL="159458" marR="0" lvl="0" indent="0" algn="l" defTabSz="918482" rtl="0" eaLnBrk="1" fontAlgn="auto" latinLnBrk="0" hangingPunct="1">
              <a:lnSpc>
                <a:spcPct val="100000"/>
              </a:lnSpc>
              <a:spcBef>
                <a:spcPts val="0"/>
              </a:spcBef>
              <a:spcAft>
                <a:spcPts val="0"/>
              </a:spcAft>
              <a:buClr>
                <a:srgbClr val="000000"/>
              </a:buClr>
              <a:buSzPts val="1100"/>
              <a:buFont typeface="Arial"/>
              <a:buNone/>
              <a:tabLst/>
              <a:defRPr/>
            </a:pPr>
            <a:r>
              <a:rPr lang="en-US" b="1" dirty="0"/>
              <a:t>Distribute campaign literature/ads/signs on City property</a:t>
            </a:r>
          </a:p>
          <a:p>
            <a:pPr marL="159458" marR="0" lvl="0" indent="0" algn="l" defTabSz="918482" rtl="0" eaLnBrk="1" fontAlgn="auto" latinLnBrk="0" hangingPunct="1">
              <a:lnSpc>
                <a:spcPct val="100000"/>
              </a:lnSpc>
              <a:spcBef>
                <a:spcPts val="0"/>
              </a:spcBef>
              <a:spcAft>
                <a:spcPts val="0"/>
              </a:spcAft>
              <a:buClr>
                <a:srgbClr val="000000"/>
              </a:buClr>
              <a:buSzPts val="1100"/>
              <a:buFont typeface="Arial"/>
              <a:buNone/>
              <a:tabLst/>
              <a:defRPr/>
            </a:pPr>
            <a:r>
              <a:rPr lang="en-US" b="1" dirty="0"/>
              <a:t>Campaign in public buildings (except senior citizen centers)</a:t>
            </a:r>
          </a:p>
          <a:p>
            <a:pPr marL="159458" indent="0" defTabSz="918482">
              <a:buNone/>
              <a:defRPr/>
            </a:pPr>
            <a:endParaRPr lang="en-US" b="1" dirty="0"/>
          </a:p>
        </p:txBody>
      </p:sp>
    </p:spTree>
    <p:extLst>
      <p:ext uri="{BB962C8B-B14F-4D97-AF65-F5344CB8AC3E}">
        <p14:creationId xmlns:p14="http://schemas.microsoft.com/office/powerpoint/2010/main" val="4505588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702310" y="4421824"/>
            <a:ext cx="5618480" cy="4189095"/>
          </a:xfrm>
          <a:prstGeom prst="rect">
            <a:avLst/>
          </a:prstGeom>
        </p:spPr>
        <p:txBody>
          <a:bodyPr spcFirstLastPara="1" wrap="square" lIns="93284" tIns="93284" rIns="93284" bIns="93284" anchor="t" anchorCtr="0">
            <a:noAutofit/>
          </a:bodyPr>
          <a:lstStyle/>
          <a:p>
            <a:pPr marL="0" indent="0">
              <a:buNone/>
            </a:pPr>
            <a:r>
              <a:rPr lang="en-US" dirty="0">
                <a:hlinkClick r:id="rId3"/>
              </a:rPr>
              <a:t>Judge rules Nassau County violated Florida public records law in lawsuit filed by Rayonier | firstcoastnews.com</a:t>
            </a: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165920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702310" y="4421824"/>
            <a:ext cx="5618480" cy="4189095"/>
          </a:xfrm>
          <a:prstGeom prst="rect">
            <a:avLst/>
          </a:prstGeom>
        </p:spPr>
        <p:txBody>
          <a:bodyPr spcFirstLastPara="1" wrap="square" lIns="93284" tIns="93284" rIns="93284" bIns="93284" anchor="t" anchorCtr="0">
            <a:noAutofit/>
          </a:bodyPr>
          <a:lstStyle/>
          <a:p>
            <a:pPr marL="0" indent="0">
              <a:buNone/>
            </a:pPr>
            <a:r>
              <a:rPr lang="en-US" dirty="0">
                <a:hlinkClick r:id="rId3"/>
              </a:rPr>
              <a:t>Husband of Sunny Isles Commissioner cited wife's position after alleged hit-and-run accident (floridapolitics.com)</a:t>
            </a:r>
            <a:endParaRPr dirty="0"/>
          </a:p>
        </p:txBody>
      </p:sp>
    </p:spTree>
    <p:extLst>
      <p:ext uri="{BB962C8B-B14F-4D97-AF65-F5344CB8AC3E}">
        <p14:creationId xmlns:p14="http://schemas.microsoft.com/office/powerpoint/2010/main" val="16128309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702310" y="4421824"/>
            <a:ext cx="5618480" cy="4189095"/>
          </a:xfrm>
          <a:prstGeom prst="rect">
            <a:avLst/>
          </a:prstGeom>
        </p:spPr>
        <p:txBody>
          <a:bodyPr spcFirstLastPara="1" wrap="square" lIns="93284" tIns="93284" rIns="93284" bIns="93284" anchor="t" anchorCtr="0">
            <a:noAutofit/>
          </a:bodyPr>
          <a:lstStyle/>
          <a:p>
            <a:pPr marL="0" indent="0">
              <a:buNone/>
            </a:pPr>
            <a:endParaRPr lang="en-US" dirty="0"/>
          </a:p>
        </p:txBody>
      </p:sp>
    </p:spTree>
    <p:extLst>
      <p:ext uri="{BB962C8B-B14F-4D97-AF65-F5344CB8AC3E}">
        <p14:creationId xmlns:p14="http://schemas.microsoft.com/office/powerpoint/2010/main" val="27757871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e44ecac5e_1_0:notes"/>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1" name="Google Shape;231;g3e44ecac5e_1_0:notes"/>
          <p:cNvSpPr txBox="1">
            <a:spLocks noGrp="1"/>
          </p:cNvSpPr>
          <p:nvPr>
            <p:ph type="body" idx="1"/>
          </p:nvPr>
        </p:nvSpPr>
        <p:spPr>
          <a:xfrm>
            <a:off x="702310" y="4421824"/>
            <a:ext cx="5618480" cy="4189095"/>
          </a:xfrm>
          <a:prstGeom prst="rect">
            <a:avLst/>
          </a:prstGeom>
        </p:spPr>
        <p:txBody>
          <a:bodyPr spcFirstLastPara="1" wrap="square" lIns="93284" tIns="93284" rIns="93284" bIns="93284" anchor="t" anchorCtr="0">
            <a:noAutofit/>
          </a:bodyPr>
          <a:lstStyle/>
          <a:p>
            <a:pPr marL="0" indent="0">
              <a:buNone/>
            </a:pPr>
            <a:endParaRPr dirty="0"/>
          </a:p>
        </p:txBody>
      </p:sp>
    </p:spTree>
    <p:extLst>
      <p:ext uri="{BB962C8B-B14F-4D97-AF65-F5344CB8AC3E}">
        <p14:creationId xmlns:p14="http://schemas.microsoft.com/office/powerpoint/2010/main" val="1650352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702310" y="4421824"/>
            <a:ext cx="5618480" cy="4189095"/>
          </a:xfrm>
          <a:prstGeom prst="rect">
            <a:avLst/>
          </a:prstGeom>
        </p:spPr>
        <p:txBody>
          <a:bodyPr spcFirstLastPara="1" wrap="square" lIns="93284" tIns="93284" rIns="93284" bIns="93284" anchor="t" anchorCtr="0">
            <a:noAutofit/>
          </a:bodyPr>
          <a:lstStyle/>
          <a:p>
            <a:pPr marL="0" indent="0">
              <a:buNone/>
            </a:pPr>
            <a:endParaRPr lang="en-US" dirty="0"/>
          </a:p>
        </p:txBody>
      </p:sp>
    </p:spTree>
    <p:extLst>
      <p:ext uri="{BB962C8B-B14F-4D97-AF65-F5344CB8AC3E}">
        <p14:creationId xmlns:p14="http://schemas.microsoft.com/office/powerpoint/2010/main" val="316592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702310" y="4421824"/>
            <a:ext cx="5618480" cy="4189095"/>
          </a:xfrm>
          <a:prstGeom prst="rect">
            <a:avLst/>
          </a:prstGeom>
        </p:spPr>
        <p:txBody>
          <a:bodyPr spcFirstLastPara="1" wrap="square" lIns="93284" tIns="93284" rIns="93284" bIns="93284" anchor="t" anchorCtr="0">
            <a:noAutofit/>
          </a:bodyPr>
          <a:lstStyle/>
          <a:p>
            <a:pPr marL="0" indent="0">
              <a:buNone/>
            </a:pPr>
            <a:r>
              <a:rPr lang="en-US" dirty="0"/>
              <a:t>Test out the SLIDO </a:t>
            </a:r>
          </a:p>
          <a:p>
            <a:pPr marL="0" indent="0">
              <a:buNone/>
            </a:pPr>
            <a:endParaRPr lang="en-US" dirty="0"/>
          </a:p>
          <a:p>
            <a:pPr marL="0" indent="0">
              <a:buNone/>
            </a:pPr>
            <a:r>
              <a:rPr lang="en-US" b="1" dirty="0"/>
              <a:t>Find out how many of us will be eating Turkey this Thanksgiving!</a:t>
            </a:r>
          </a:p>
          <a:p>
            <a:pPr marL="0" indent="0">
              <a:buNone/>
            </a:pPr>
            <a:endParaRPr lang="en-US" dirty="0"/>
          </a:p>
        </p:txBody>
      </p:sp>
    </p:spTree>
    <p:extLst>
      <p:ext uri="{BB962C8B-B14F-4D97-AF65-F5344CB8AC3E}">
        <p14:creationId xmlns:p14="http://schemas.microsoft.com/office/powerpoint/2010/main" val="1395899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702310" y="4421824"/>
            <a:ext cx="5618480" cy="4189095"/>
          </a:xfrm>
          <a:prstGeom prst="rect">
            <a:avLst/>
          </a:prstGeom>
        </p:spPr>
        <p:txBody>
          <a:bodyPr spcFirstLastPara="1" wrap="square" lIns="93284" tIns="93284" rIns="93284" bIns="93284" anchor="t" anchorCtr="0">
            <a:noAutofit/>
          </a:bodyPr>
          <a:lstStyle/>
          <a:p>
            <a:pPr marL="0" indent="0">
              <a:buNone/>
            </a:pPr>
            <a:r>
              <a:rPr lang="en-US" dirty="0">
                <a:sym typeface="Wingdings" panose="05000000000000000000" pitchFamily="2" charset="2"/>
              </a:rPr>
              <a:t>For our warmup</a:t>
            </a:r>
            <a:r>
              <a:rPr lang="en-US" baseline="0" dirty="0">
                <a:sym typeface="Wingdings" panose="05000000000000000000" pitchFamily="2" charset="2"/>
              </a:rPr>
              <a:t>, we’re sharing an activity we do with all new employees of the City….</a:t>
            </a:r>
          </a:p>
          <a:p>
            <a:pPr marL="0" indent="0">
              <a:buNone/>
            </a:pPr>
            <a:endParaRPr lang="en-US" baseline="0" dirty="0">
              <a:sym typeface="Wingdings" panose="05000000000000000000" pitchFamily="2" charset="2"/>
            </a:endParaRPr>
          </a:p>
          <a:p>
            <a:pPr marL="0" indent="0">
              <a:buNone/>
            </a:pPr>
            <a:r>
              <a:rPr lang="en-US" baseline="0" dirty="0">
                <a:sym typeface="Wingdings" panose="05000000000000000000" pitchFamily="2" charset="2"/>
              </a:rPr>
              <a:t>I would like for you to put on your hat as a taxpayer to consider how you feel about the government employee’s behavior—is it ok or do you have concerns about it?  </a:t>
            </a:r>
          </a:p>
          <a:p>
            <a:pPr marL="0" indent="0">
              <a:buNone/>
            </a:pPr>
            <a:endParaRPr lang="en-US" baseline="0" dirty="0">
              <a:sym typeface="Wingdings" panose="05000000000000000000" pitchFamily="2" charset="2"/>
            </a:endParaRPr>
          </a:p>
          <a:p>
            <a:pPr marL="0" indent="0">
              <a:buNone/>
            </a:pPr>
            <a:r>
              <a:rPr lang="en-US" b="1" baseline="0" dirty="0">
                <a:sym typeface="Wingdings" panose="05000000000000000000" pitchFamily="2" charset="2"/>
              </a:rPr>
              <a:t>H</a:t>
            </a:r>
            <a:r>
              <a:rPr lang="en-US" b="1" dirty="0"/>
              <a:t>ow do you feel as a taxpayer if you read in the paper: </a:t>
            </a:r>
          </a:p>
          <a:p>
            <a:pPr indent="-457200">
              <a:lnSpc>
                <a:spcPct val="150000"/>
              </a:lnSpc>
              <a:buFont typeface="+mj-lt"/>
              <a:buAutoNum type="arabicPeriod"/>
            </a:pPr>
            <a:r>
              <a:rPr lang="en-US" sz="1100" b="1" dirty="0">
                <a:solidFill>
                  <a:srgbClr val="000000"/>
                </a:solidFill>
                <a:latin typeface="Raleway" panose="020B0604020202020204" charset="0"/>
                <a:ea typeface="Raleway"/>
                <a:cs typeface="Raleway"/>
                <a:sym typeface="Raleway"/>
              </a:rPr>
              <a:t>OK, no problems</a:t>
            </a:r>
          </a:p>
          <a:p>
            <a:pPr indent="-457200">
              <a:lnSpc>
                <a:spcPct val="150000"/>
              </a:lnSpc>
              <a:buFont typeface="+mj-lt"/>
              <a:buAutoNum type="arabicPeriod"/>
            </a:pPr>
            <a:r>
              <a:rPr lang="en-US" sz="1100" b="1" dirty="0">
                <a:solidFill>
                  <a:srgbClr val="000000"/>
                </a:solidFill>
                <a:latin typeface="Raleway" panose="020B0604020202020204" charset="0"/>
                <a:ea typeface="Raleway"/>
                <a:cs typeface="Raleway"/>
                <a:sym typeface="Raleway"/>
              </a:rPr>
              <a:t>I am not sure or have no opinion</a:t>
            </a:r>
          </a:p>
          <a:p>
            <a:pPr indent="-457200">
              <a:lnSpc>
                <a:spcPct val="150000"/>
              </a:lnSpc>
              <a:buFont typeface="+mj-lt"/>
              <a:buAutoNum type="arabicPeriod"/>
            </a:pPr>
            <a:r>
              <a:rPr lang="en-US" sz="1100" b="1" dirty="0">
                <a:solidFill>
                  <a:srgbClr val="000000"/>
                </a:solidFill>
                <a:latin typeface="Raleway" panose="020B0604020202020204" charset="0"/>
                <a:ea typeface="Raleway"/>
                <a:cs typeface="Raleway"/>
                <a:sym typeface="Raleway"/>
              </a:rPr>
              <a:t>Seems unfair or wrong</a:t>
            </a:r>
          </a:p>
          <a:p>
            <a:pPr marL="0" indent="0">
              <a:buNone/>
            </a:pPr>
            <a:endParaRPr lang="en-US" dirty="0"/>
          </a:p>
          <a:p>
            <a:pPr marL="0" indent="0">
              <a:buNone/>
            </a:pPr>
            <a:endParaRPr lang="en-US" dirty="0"/>
          </a:p>
          <a:p>
            <a:pPr marL="0" indent="0">
              <a:buNone/>
            </a:pPr>
            <a:r>
              <a:rPr lang="en-US" dirty="0"/>
              <a:t>Number#1 </a:t>
            </a:r>
          </a:p>
          <a:p>
            <a:pPr marL="0" indent="0">
              <a:buNone/>
            </a:pPr>
            <a:r>
              <a:rPr lang="en-US" dirty="0"/>
              <a:t>A City</a:t>
            </a:r>
            <a:r>
              <a:rPr lang="en-US" baseline="0" dirty="0"/>
              <a:t> </a:t>
            </a:r>
            <a:r>
              <a:rPr lang="en-US" dirty="0"/>
              <a:t>employee uses City resources to create extra copies of a permit for citizens, charges them $5 and keeps the money for themselves… over the course of the year, the pocketed money totals </a:t>
            </a:r>
            <a:r>
              <a:rPr lang="en-US" baseline="0" dirty="0"/>
              <a:t>10% his salary? </a:t>
            </a:r>
            <a:r>
              <a:rPr lang="en-US" dirty="0"/>
              <a:t>In the chat, 1, 2, or 3…..  </a:t>
            </a:r>
          </a:p>
          <a:p>
            <a:pPr marL="0" indent="0">
              <a:buNone/>
            </a:pPr>
            <a:endParaRPr lang="en-US" dirty="0"/>
          </a:p>
          <a:p>
            <a:pPr marL="0" indent="0">
              <a:buNone/>
            </a:pPr>
            <a:r>
              <a:rPr lang="en-US" dirty="0"/>
              <a:t>Next, </a:t>
            </a:r>
          </a:p>
          <a:p>
            <a:pPr marL="0" indent="0">
              <a:buNone/>
            </a:pPr>
            <a:r>
              <a:rPr lang="en-US" dirty="0"/>
              <a:t>How would you feel if a department head orders City employees, on City time, with City equipment, to clean debris from her yard following a hurricane that left damage across the region. In the chat, 1, 2, or 3.</a:t>
            </a:r>
          </a:p>
          <a:p>
            <a:pPr marL="0" indent="0">
              <a:buNone/>
            </a:pPr>
            <a:endParaRPr lang="en-US" dirty="0"/>
          </a:p>
          <a:p>
            <a:pPr marL="0" indent="0">
              <a:buNone/>
            </a:pPr>
            <a:r>
              <a:rPr lang="en-US" dirty="0"/>
              <a:t>Does it surprise you to know that these are both real life examples from the State of Florida? </a:t>
            </a:r>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704622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39969856_0_17:notes"/>
          <p:cNvSpPr>
            <a:spLocks noGrp="1" noRot="1" noChangeAspect="1"/>
          </p:cNvSpPr>
          <p:nvPr>
            <p:ph type="sldImg" idx="2"/>
          </p:nvPr>
        </p:nvSpPr>
        <p:spPr>
          <a:xfrm>
            <a:off x="409575"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39969856_0_17:notes"/>
          <p:cNvSpPr txBox="1">
            <a:spLocks noGrp="1"/>
          </p:cNvSpPr>
          <p:nvPr>
            <p:ph type="body" idx="1"/>
          </p:nvPr>
        </p:nvSpPr>
        <p:spPr>
          <a:xfrm>
            <a:off x="702310" y="4421824"/>
            <a:ext cx="5618480" cy="4189095"/>
          </a:xfrm>
          <a:prstGeom prst="rect">
            <a:avLst/>
          </a:prstGeom>
        </p:spPr>
        <p:txBody>
          <a:bodyPr spcFirstLastPara="1" wrap="square" lIns="93284" tIns="93284" rIns="93284" bIns="93284" anchor="t" anchorCtr="0">
            <a:noAutofit/>
          </a:bodyPr>
          <a:lstStyle/>
          <a:p>
            <a:pPr marL="0" indent="0">
              <a:buNone/>
            </a:pPr>
            <a:r>
              <a:rPr lang="en-US" dirty="0">
                <a:hlinkClick r:id="rId3"/>
              </a:rPr>
              <a:t>As Daughter Sought State License, Noem Summoned Agency Head | Political News | US News</a:t>
            </a:r>
            <a:endParaRPr lang="en-US" dirty="0"/>
          </a:p>
          <a:p>
            <a:pPr marL="0" indent="0">
              <a:buNone/>
            </a:pPr>
            <a:endParaRPr dirty="0"/>
          </a:p>
        </p:txBody>
      </p:sp>
    </p:spTree>
    <p:extLst>
      <p:ext uri="{BB962C8B-B14F-4D97-AF65-F5344CB8AC3E}">
        <p14:creationId xmlns:p14="http://schemas.microsoft.com/office/powerpoint/2010/main" val="756502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20" name="Google Shape;20;p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grpSp>
      <p:sp>
        <p:nvSpPr>
          <p:cNvPr id="21" name="Google Shape;21;p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2" name="Google Shape;22;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grpSp>
      <p:sp>
        <p:nvSpPr>
          <p:cNvPr id="28" name="Google Shape;28;p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29" name="Google Shape;29;p4"/>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0" name="Google Shape;30;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44" name="Google Shape;44;p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grpSp>
      <p:sp>
        <p:nvSpPr>
          <p:cNvPr id="45" name="Google Shape;45;p6"/>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46" name="Google Shape;46;p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51" name="Google Shape;51;p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grpSp>
      <p:sp>
        <p:nvSpPr>
          <p:cNvPr id="52" name="Google Shape;52;p7"/>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53" name="Google Shape;53;p7"/>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4" name="Google Shape;54;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58" name="Google Shape;58;p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grpSp>
      <p:sp>
        <p:nvSpPr>
          <p:cNvPr id="59" name="Google Shape;59;p8"/>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60" name="Google Shape;60;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0"/>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300"/>
              <a:buNone/>
              <a:defRPr/>
            </a:lvl1pPr>
          </a:lstStyle>
          <a:p>
            <a:endParaRPr/>
          </a:p>
        </p:txBody>
      </p:sp>
      <p:sp>
        <p:nvSpPr>
          <p:cNvPr id="72" name="Google Shape;72;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400" dirty="0"/>
          </a:p>
        </p:txBody>
      </p:sp>
      <p:grpSp>
        <p:nvGrpSpPr>
          <p:cNvPr id="2" name="Google Shape;33;p5"/>
          <p:cNvGrpSpPr/>
          <p:nvPr/>
        </p:nvGrpSpPr>
        <p:grpSpPr>
          <a:xfrm>
            <a:off x="830394" y="1191256"/>
            <a:ext cx="745764"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400" dirty="0"/>
            </a:p>
          </p:txBody>
        </p:sp>
        <p:sp>
          <p:nvSpPr>
            <p:cNvPr id="35" name="Google Shape;35;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400" dirty="0"/>
            </a:p>
          </p:txBody>
        </p:sp>
      </p:grpSp>
      <p:sp>
        <p:nvSpPr>
          <p:cNvPr id="36" name="Google Shape;36;p5"/>
          <p:cNvSpPr txBox="1">
            <a:spLocks noGrp="1"/>
          </p:cNvSpPr>
          <p:nvPr>
            <p:ph type="title"/>
          </p:nvPr>
        </p:nvSpPr>
        <p:spPr>
          <a:xfrm>
            <a:off x="729452" y="1318651"/>
            <a:ext cx="7688400" cy="5352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37" name="Google Shape;37;p5"/>
          <p:cNvSpPr txBox="1">
            <a:spLocks noGrp="1"/>
          </p:cNvSpPr>
          <p:nvPr>
            <p:ph type="body" idx="1"/>
          </p:nvPr>
        </p:nvSpPr>
        <p:spPr>
          <a:xfrm>
            <a:off x="729326" y="2078875"/>
            <a:ext cx="3774300" cy="2261100"/>
          </a:xfrm>
          <a:prstGeom prst="rect">
            <a:avLst/>
          </a:prstGeom>
        </p:spPr>
        <p:txBody>
          <a:bodyPr spcFirstLastPara="1" wrap="square" lIns="91425" tIns="91425" rIns="91425" bIns="91425" anchor="t" anchorCtr="0"/>
          <a:lstStyle>
            <a:lvl1pPr marL="457195" lvl="0" indent="-311147">
              <a:spcBef>
                <a:spcPts val="0"/>
              </a:spcBef>
              <a:spcAft>
                <a:spcPts val="0"/>
              </a:spcAft>
              <a:buSzPts val="1300"/>
              <a:buChar char="●"/>
              <a:defRPr/>
            </a:lvl1pPr>
            <a:lvl2pPr marL="914388" lvl="1" indent="-298447">
              <a:spcBef>
                <a:spcPts val="1600"/>
              </a:spcBef>
              <a:spcAft>
                <a:spcPts val="0"/>
              </a:spcAft>
              <a:buSzPts val="1100"/>
              <a:buChar char="○"/>
              <a:defRPr/>
            </a:lvl2pPr>
            <a:lvl3pPr marL="1371583" lvl="2" indent="-298447">
              <a:spcBef>
                <a:spcPts val="1600"/>
              </a:spcBef>
              <a:spcAft>
                <a:spcPts val="0"/>
              </a:spcAft>
              <a:buSzPts val="1100"/>
              <a:buChar char="■"/>
              <a:defRPr/>
            </a:lvl3pPr>
            <a:lvl4pPr marL="1828777" lvl="3" indent="-298447">
              <a:spcBef>
                <a:spcPts val="1600"/>
              </a:spcBef>
              <a:spcAft>
                <a:spcPts val="0"/>
              </a:spcAft>
              <a:buSzPts val="1100"/>
              <a:buChar char="●"/>
              <a:defRPr/>
            </a:lvl4pPr>
            <a:lvl5pPr marL="2285972" lvl="4" indent="-298447">
              <a:spcBef>
                <a:spcPts val="1600"/>
              </a:spcBef>
              <a:spcAft>
                <a:spcPts val="0"/>
              </a:spcAft>
              <a:buSzPts val="1100"/>
              <a:buChar char="○"/>
              <a:defRPr/>
            </a:lvl5pPr>
            <a:lvl6pPr marL="2743166" lvl="5" indent="-298447">
              <a:spcBef>
                <a:spcPts val="1600"/>
              </a:spcBef>
              <a:spcAft>
                <a:spcPts val="0"/>
              </a:spcAft>
              <a:buSzPts val="1100"/>
              <a:buChar char="■"/>
              <a:defRPr/>
            </a:lvl6pPr>
            <a:lvl7pPr marL="3200360" lvl="6" indent="-298447">
              <a:spcBef>
                <a:spcPts val="1600"/>
              </a:spcBef>
              <a:spcAft>
                <a:spcPts val="0"/>
              </a:spcAft>
              <a:buSzPts val="1100"/>
              <a:buChar char="●"/>
              <a:defRPr/>
            </a:lvl7pPr>
            <a:lvl8pPr marL="3657555" lvl="7" indent="-298447">
              <a:spcBef>
                <a:spcPts val="1600"/>
              </a:spcBef>
              <a:spcAft>
                <a:spcPts val="0"/>
              </a:spcAft>
              <a:buSzPts val="1100"/>
              <a:buChar char="○"/>
              <a:defRPr/>
            </a:lvl8pPr>
            <a:lvl9pPr marL="4114748" lvl="8" indent="-298447">
              <a:spcBef>
                <a:spcPts val="1600"/>
              </a:spcBef>
              <a:spcAft>
                <a:spcPts val="1600"/>
              </a:spcAft>
              <a:buSzPts val="1100"/>
              <a:buChar char="■"/>
              <a:defRPr/>
            </a:lvl9pPr>
          </a:lstStyle>
          <a:p>
            <a:endParaRPr/>
          </a:p>
        </p:txBody>
      </p:sp>
      <p:sp>
        <p:nvSpPr>
          <p:cNvPr id="38" name="Google Shape;38;p5"/>
          <p:cNvSpPr txBox="1">
            <a:spLocks noGrp="1"/>
          </p:cNvSpPr>
          <p:nvPr>
            <p:ph type="body" idx="2"/>
          </p:nvPr>
        </p:nvSpPr>
        <p:spPr>
          <a:xfrm>
            <a:off x="4643605" y="2078875"/>
            <a:ext cx="3774300" cy="2261100"/>
          </a:xfrm>
          <a:prstGeom prst="rect">
            <a:avLst/>
          </a:prstGeom>
        </p:spPr>
        <p:txBody>
          <a:bodyPr spcFirstLastPara="1" wrap="square" lIns="91425" tIns="91425" rIns="91425" bIns="91425" anchor="t" anchorCtr="0"/>
          <a:lstStyle>
            <a:lvl1pPr marL="457195" lvl="0" indent="-311147">
              <a:spcBef>
                <a:spcPts val="0"/>
              </a:spcBef>
              <a:spcAft>
                <a:spcPts val="0"/>
              </a:spcAft>
              <a:buSzPts val="1300"/>
              <a:buChar char="●"/>
              <a:defRPr/>
            </a:lvl1pPr>
            <a:lvl2pPr marL="914388" lvl="1" indent="-298447">
              <a:spcBef>
                <a:spcPts val="1600"/>
              </a:spcBef>
              <a:spcAft>
                <a:spcPts val="0"/>
              </a:spcAft>
              <a:buSzPts val="1100"/>
              <a:buChar char="○"/>
              <a:defRPr/>
            </a:lvl2pPr>
            <a:lvl3pPr marL="1371583" lvl="2" indent="-298447">
              <a:spcBef>
                <a:spcPts val="1600"/>
              </a:spcBef>
              <a:spcAft>
                <a:spcPts val="0"/>
              </a:spcAft>
              <a:buSzPts val="1100"/>
              <a:buChar char="■"/>
              <a:defRPr/>
            </a:lvl3pPr>
            <a:lvl4pPr marL="1828777" lvl="3" indent="-298447">
              <a:spcBef>
                <a:spcPts val="1600"/>
              </a:spcBef>
              <a:spcAft>
                <a:spcPts val="0"/>
              </a:spcAft>
              <a:buSzPts val="1100"/>
              <a:buChar char="●"/>
              <a:defRPr/>
            </a:lvl4pPr>
            <a:lvl5pPr marL="2285972" lvl="4" indent="-298447">
              <a:spcBef>
                <a:spcPts val="1600"/>
              </a:spcBef>
              <a:spcAft>
                <a:spcPts val="0"/>
              </a:spcAft>
              <a:buSzPts val="1100"/>
              <a:buChar char="○"/>
              <a:defRPr/>
            </a:lvl5pPr>
            <a:lvl6pPr marL="2743166" lvl="5" indent="-298447">
              <a:spcBef>
                <a:spcPts val="1600"/>
              </a:spcBef>
              <a:spcAft>
                <a:spcPts val="0"/>
              </a:spcAft>
              <a:buSzPts val="1100"/>
              <a:buChar char="■"/>
              <a:defRPr/>
            </a:lvl6pPr>
            <a:lvl7pPr marL="3200360" lvl="6" indent="-298447">
              <a:spcBef>
                <a:spcPts val="1600"/>
              </a:spcBef>
              <a:spcAft>
                <a:spcPts val="0"/>
              </a:spcAft>
              <a:buSzPts val="1100"/>
              <a:buChar char="●"/>
              <a:defRPr/>
            </a:lvl7pPr>
            <a:lvl8pPr marL="3657555" lvl="7" indent="-298447">
              <a:spcBef>
                <a:spcPts val="1600"/>
              </a:spcBef>
              <a:spcAft>
                <a:spcPts val="0"/>
              </a:spcAft>
              <a:buSzPts val="1100"/>
              <a:buChar char="○"/>
              <a:defRPr/>
            </a:lvl8pPr>
            <a:lvl9pPr marL="4114748" lvl="8" indent="-298447">
              <a:spcBef>
                <a:spcPts val="1600"/>
              </a:spcBef>
              <a:spcAft>
                <a:spcPts val="1600"/>
              </a:spcAft>
              <a:buSzPts val="1100"/>
              <a:buChar char="■"/>
              <a:defRPr/>
            </a:lvl9pPr>
          </a:lstStyle>
          <a:p>
            <a:endParaRPr/>
          </a:p>
        </p:txBody>
      </p:sp>
      <p:sp>
        <p:nvSpPr>
          <p:cNvPr id="39" name="Google Shape;39;p5"/>
          <p:cNvSpPr txBox="1">
            <a:spLocks noGrp="1"/>
          </p:cNvSpPr>
          <p:nvPr>
            <p:ph type="sldNum" idx="12"/>
          </p:nvPr>
        </p:nvSpPr>
        <p:spPr>
          <a:xfrm>
            <a:off x="8536303"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471296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SzPts val="2800"/>
              <a:buFont typeface="Raleway"/>
              <a:buNone/>
              <a:defRPr sz="2800" b="1">
                <a:latin typeface="Raleway"/>
                <a:ea typeface="Raleway"/>
                <a:cs typeface="Raleway"/>
                <a:sym typeface="Raleway"/>
              </a:defRPr>
            </a:lvl1pPr>
            <a:lvl2pPr lvl="1">
              <a:spcBef>
                <a:spcPts val="0"/>
              </a:spcBef>
              <a:spcAft>
                <a:spcPts val="0"/>
              </a:spcAft>
              <a:buSzPts val="2800"/>
              <a:buFont typeface="Raleway"/>
              <a:buNone/>
              <a:defRPr sz="2800" b="1">
                <a:latin typeface="Raleway"/>
                <a:ea typeface="Raleway"/>
                <a:cs typeface="Raleway"/>
                <a:sym typeface="Raleway"/>
              </a:defRPr>
            </a:lvl2pPr>
            <a:lvl3pPr lvl="2">
              <a:spcBef>
                <a:spcPts val="0"/>
              </a:spcBef>
              <a:spcAft>
                <a:spcPts val="0"/>
              </a:spcAft>
              <a:buSzPts val="2800"/>
              <a:buFont typeface="Raleway"/>
              <a:buNone/>
              <a:defRPr sz="2800" b="1">
                <a:latin typeface="Raleway"/>
                <a:ea typeface="Raleway"/>
                <a:cs typeface="Raleway"/>
                <a:sym typeface="Raleway"/>
              </a:defRPr>
            </a:lvl3pPr>
            <a:lvl4pPr lvl="3">
              <a:spcBef>
                <a:spcPts val="0"/>
              </a:spcBef>
              <a:spcAft>
                <a:spcPts val="0"/>
              </a:spcAft>
              <a:buSzPts val="2800"/>
              <a:buFont typeface="Raleway"/>
              <a:buNone/>
              <a:defRPr sz="2800" b="1">
                <a:latin typeface="Raleway"/>
                <a:ea typeface="Raleway"/>
                <a:cs typeface="Raleway"/>
                <a:sym typeface="Raleway"/>
              </a:defRPr>
            </a:lvl4pPr>
            <a:lvl5pPr lvl="4">
              <a:spcBef>
                <a:spcPts val="0"/>
              </a:spcBef>
              <a:spcAft>
                <a:spcPts val="0"/>
              </a:spcAft>
              <a:buSzPts val="2800"/>
              <a:buFont typeface="Raleway"/>
              <a:buNone/>
              <a:defRPr sz="2800" b="1">
                <a:latin typeface="Raleway"/>
                <a:ea typeface="Raleway"/>
                <a:cs typeface="Raleway"/>
                <a:sym typeface="Raleway"/>
              </a:defRPr>
            </a:lvl5pPr>
            <a:lvl6pPr lvl="5">
              <a:spcBef>
                <a:spcPts val="0"/>
              </a:spcBef>
              <a:spcAft>
                <a:spcPts val="0"/>
              </a:spcAft>
              <a:buSzPts val="2800"/>
              <a:buFont typeface="Raleway"/>
              <a:buNone/>
              <a:defRPr sz="2800" b="1">
                <a:latin typeface="Raleway"/>
                <a:ea typeface="Raleway"/>
                <a:cs typeface="Raleway"/>
                <a:sym typeface="Raleway"/>
              </a:defRPr>
            </a:lvl6pPr>
            <a:lvl7pPr lvl="6">
              <a:spcBef>
                <a:spcPts val="0"/>
              </a:spcBef>
              <a:spcAft>
                <a:spcPts val="0"/>
              </a:spcAft>
              <a:buSzPts val="2800"/>
              <a:buFont typeface="Raleway"/>
              <a:buNone/>
              <a:defRPr sz="2800" b="1">
                <a:latin typeface="Raleway"/>
                <a:ea typeface="Raleway"/>
                <a:cs typeface="Raleway"/>
                <a:sym typeface="Raleway"/>
              </a:defRPr>
            </a:lvl7pPr>
            <a:lvl8pPr lvl="7">
              <a:spcBef>
                <a:spcPts val="0"/>
              </a:spcBef>
              <a:spcAft>
                <a:spcPts val="0"/>
              </a:spcAft>
              <a:buSzPts val="2800"/>
              <a:buFont typeface="Raleway"/>
              <a:buNone/>
              <a:defRPr sz="2800" b="1">
                <a:latin typeface="Raleway"/>
                <a:ea typeface="Raleway"/>
                <a:cs typeface="Raleway"/>
                <a:sym typeface="Raleway"/>
              </a:defRPr>
            </a:lvl8pPr>
            <a:lvl9pPr lvl="8">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6" r:id="rId6"/>
    <p:sldLayoutId id="2147483660" r:id="rId7"/>
  </p:sldLayoutIdLst>
  <p:hf sldNum="0"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8.png"/><Relationship Id="rId4" Type="http://schemas.openxmlformats.org/officeDocument/2006/relationships/image" Target="../media/image7.jpg"/></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8.png"/><Relationship Id="rId4" Type="http://schemas.openxmlformats.org/officeDocument/2006/relationships/image" Target="../media/image7.jpg"/></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8.png"/><Relationship Id="rId4" Type="http://schemas.openxmlformats.org/officeDocument/2006/relationships/image" Target="../media/image7.jpg"/></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8.png"/><Relationship Id="rId4" Type="http://schemas.openxmlformats.org/officeDocument/2006/relationships/image" Target="../media/image7.jpg"/></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8.png"/><Relationship Id="rId4" Type="http://schemas.openxmlformats.org/officeDocument/2006/relationships/image" Target="../media/image7.jp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8.png"/><Relationship Id="rId4" Type="http://schemas.openxmlformats.org/officeDocument/2006/relationships/image" Target="../media/image7.jpg"/></Relationships>
</file>

<file path=ppt/slides/_rels/slide2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8.png"/><Relationship Id="rId4" Type="http://schemas.openxmlformats.org/officeDocument/2006/relationships/image" Target="../media/image7.jpg"/></Relationships>
</file>

<file path=ppt/slides/_rels/slide2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8.png"/><Relationship Id="rId4" Type="http://schemas.openxmlformats.org/officeDocument/2006/relationships/image" Target="../media/image7.jpg"/></Relationships>
</file>

<file path=ppt/slides/_rels/slide2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8.png"/><Relationship Id="rId4" Type="http://schemas.openxmlformats.org/officeDocument/2006/relationships/image" Target="../media/image7.jpg"/></Relationships>
</file>

<file path=ppt/slides/_rels/slide2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8.pn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mailto:koberdorfer@coj.net"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4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4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4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hemeOverride" Target="../theme/themeOverride1.xml"/></Relationships>
</file>

<file path=ppt/slides/_rels/slide5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5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232"/>
        <p:cNvGrpSpPr/>
        <p:nvPr/>
      </p:nvGrpSpPr>
      <p:grpSpPr>
        <a:xfrm>
          <a:off x="0" y="0"/>
          <a:ext cx="0" cy="0"/>
          <a:chOff x="0" y="0"/>
          <a:chExt cx="0" cy="0"/>
        </a:xfrm>
      </p:grpSpPr>
      <p:sp>
        <p:nvSpPr>
          <p:cNvPr id="233" name="Google Shape;233;p34"/>
          <p:cNvSpPr txBox="1">
            <a:spLocks noGrp="1"/>
          </p:cNvSpPr>
          <p:nvPr>
            <p:ph type="title"/>
          </p:nvPr>
        </p:nvSpPr>
        <p:spPr>
          <a:xfrm>
            <a:off x="0" y="548980"/>
            <a:ext cx="9144000" cy="2985000"/>
          </a:xfrm>
          <a:prstGeom prst="rect">
            <a:avLst/>
          </a:prstGeom>
        </p:spPr>
        <p:txBody>
          <a:bodyPr spcFirstLastPara="1" wrap="square" lIns="91425" tIns="91425" rIns="91425" bIns="91425" anchor="ctr" anchorCtr="0">
            <a:noAutofit/>
          </a:bodyPr>
          <a:lstStyle/>
          <a:p>
            <a:pPr lvl="0" algn="ctr"/>
            <a:r>
              <a:rPr lang="en-US" sz="4000" dirty="0"/>
              <a:t>Ethics Training</a:t>
            </a:r>
            <a:br>
              <a:rPr lang="en-US" sz="4000" dirty="0"/>
            </a:br>
            <a:br>
              <a:rPr lang="en-US" sz="4000" dirty="0"/>
            </a:br>
            <a:r>
              <a:rPr lang="en-US" sz="2400" dirty="0"/>
              <a:t>Elected Officials, Council Staff, DIA and JAA</a:t>
            </a:r>
            <a:br>
              <a:rPr lang="en-US" sz="2400" dirty="0"/>
            </a:br>
            <a:r>
              <a:rPr lang="en-US" sz="2400" dirty="0"/>
              <a:t>Presented by</a:t>
            </a:r>
            <a:br>
              <a:rPr lang="en-US" sz="2400" dirty="0"/>
            </a:br>
            <a:endParaRPr lang="en-US" sz="2400" dirty="0"/>
          </a:p>
        </p:txBody>
      </p:sp>
      <p:sp>
        <p:nvSpPr>
          <p:cNvPr id="4" name="5-Point Star 3"/>
          <p:cNvSpPr/>
          <p:nvPr/>
        </p:nvSpPr>
        <p:spPr bwMode="auto">
          <a:xfrm>
            <a:off x="4277488" y="1568818"/>
            <a:ext cx="365125" cy="365125"/>
          </a:xfrm>
          <a:prstGeom prst="star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5" name="Straight Connector 4"/>
          <p:cNvCxnSpPr/>
          <p:nvPr/>
        </p:nvCxnSpPr>
        <p:spPr bwMode="auto">
          <a:xfrm>
            <a:off x="569088" y="1778368"/>
            <a:ext cx="3556000"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6" name="Straight Connector 5"/>
          <p:cNvCxnSpPr/>
          <p:nvPr/>
        </p:nvCxnSpPr>
        <p:spPr bwMode="auto">
          <a:xfrm flipV="1">
            <a:off x="4836288" y="1778368"/>
            <a:ext cx="3556000" cy="3175"/>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
        <p:nvSpPr>
          <p:cNvPr id="2" name="Rectangle 1"/>
          <p:cNvSpPr/>
          <p:nvPr/>
        </p:nvSpPr>
        <p:spPr>
          <a:xfrm>
            <a:off x="569088" y="3941379"/>
            <a:ext cx="1322774" cy="457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Google Shape;233;p34"/>
          <p:cNvSpPr txBox="1">
            <a:spLocks/>
          </p:cNvSpPr>
          <p:nvPr/>
        </p:nvSpPr>
        <p:spPr>
          <a:xfrm>
            <a:off x="0" y="3026978"/>
            <a:ext cx="9144000" cy="211652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1pPr>
            <a:lvl2pPr marR="0" lvl="1"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2pPr>
            <a:lvl3pPr marR="0" lvl="2"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3pPr>
            <a:lvl4pPr marR="0" lvl="3"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4pPr>
            <a:lvl5pPr marR="0" lvl="4"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5pPr>
            <a:lvl6pPr marR="0" lvl="5"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6pPr>
            <a:lvl7pPr marR="0" lvl="6"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7pPr>
            <a:lvl8pPr marR="0" lvl="7"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8pPr>
            <a:lvl9pPr marR="0" lvl="8"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9pPr>
          </a:lstStyle>
          <a:p>
            <a:pPr algn="ctr"/>
            <a:endParaRPr lang="en-US" sz="1400" dirty="0"/>
          </a:p>
          <a:p>
            <a:pPr algn="ctr"/>
            <a:br>
              <a:rPr lang="en-US" sz="1400" dirty="0"/>
            </a:br>
            <a:r>
              <a:rPr lang="en-US" sz="1400" dirty="0"/>
              <a:t>Kirby Oberdorfer, Executive Director</a:t>
            </a:r>
            <a:br>
              <a:rPr lang="en-US" sz="1400" dirty="0"/>
            </a:br>
            <a:r>
              <a:rPr lang="en-US" sz="1400" dirty="0"/>
              <a:t>Andrea Myers, Program &amp; Training Manager</a:t>
            </a:r>
            <a:br>
              <a:rPr lang="en-US" sz="1400" dirty="0"/>
            </a:br>
            <a:r>
              <a:rPr lang="en-US" sz="1400" dirty="0"/>
              <a:t>Office of Ethics, Compliance and Oversight</a:t>
            </a:r>
          </a:p>
          <a:p>
            <a:pPr algn="ctr"/>
            <a:r>
              <a:rPr lang="en-US" sz="1400" dirty="0"/>
              <a:t>City of Jacksonville, Florida</a:t>
            </a:r>
          </a:p>
        </p:txBody>
      </p:sp>
    </p:spTree>
    <p:extLst>
      <p:ext uri="{BB962C8B-B14F-4D97-AF65-F5344CB8AC3E}">
        <p14:creationId xmlns:p14="http://schemas.microsoft.com/office/powerpoint/2010/main" val="2473654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232"/>
        <p:cNvGrpSpPr/>
        <p:nvPr/>
      </p:nvGrpSpPr>
      <p:grpSpPr>
        <a:xfrm>
          <a:off x="0" y="0"/>
          <a:ext cx="0" cy="0"/>
          <a:chOff x="0" y="0"/>
          <a:chExt cx="0" cy="0"/>
        </a:xfrm>
      </p:grpSpPr>
      <p:sp>
        <p:nvSpPr>
          <p:cNvPr id="233" name="Google Shape;233;p34"/>
          <p:cNvSpPr txBox="1">
            <a:spLocks noGrp="1"/>
          </p:cNvSpPr>
          <p:nvPr>
            <p:ph type="title"/>
          </p:nvPr>
        </p:nvSpPr>
        <p:spPr>
          <a:xfrm>
            <a:off x="0" y="864300"/>
            <a:ext cx="9144000" cy="29850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US" sz="4000" dirty="0"/>
              <a:t>WHAT’S NEW IN ETHICS?</a:t>
            </a:r>
          </a:p>
        </p:txBody>
      </p:sp>
    </p:spTree>
    <p:extLst>
      <p:ext uri="{BB962C8B-B14F-4D97-AF65-F5344CB8AC3E}">
        <p14:creationId xmlns:p14="http://schemas.microsoft.com/office/powerpoint/2010/main" val="245090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232"/>
        <p:cNvGrpSpPr/>
        <p:nvPr/>
      </p:nvGrpSpPr>
      <p:grpSpPr>
        <a:xfrm>
          <a:off x="0" y="0"/>
          <a:ext cx="0" cy="0"/>
          <a:chOff x="0" y="0"/>
          <a:chExt cx="0" cy="0"/>
        </a:xfrm>
      </p:grpSpPr>
      <p:sp>
        <p:nvSpPr>
          <p:cNvPr id="233" name="Google Shape;233;p34"/>
          <p:cNvSpPr txBox="1">
            <a:spLocks noGrp="1"/>
          </p:cNvSpPr>
          <p:nvPr>
            <p:ph type="title"/>
          </p:nvPr>
        </p:nvSpPr>
        <p:spPr>
          <a:xfrm>
            <a:off x="0" y="864300"/>
            <a:ext cx="9144000" cy="29850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US" sz="4000" dirty="0"/>
              <a:t>GIFTS</a:t>
            </a:r>
            <a:endParaRPr sz="4000" dirty="0"/>
          </a:p>
        </p:txBody>
      </p:sp>
    </p:spTree>
    <p:extLst>
      <p:ext uri="{BB962C8B-B14F-4D97-AF65-F5344CB8AC3E}">
        <p14:creationId xmlns:p14="http://schemas.microsoft.com/office/powerpoint/2010/main" val="4840434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7" name="Google Shape;104;p15"/>
          <p:cNvSpPr txBox="1">
            <a:spLocks noGrp="1"/>
          </p:cNvSpPr>
          <p:nvPr>
            <p:ph type="title"/>
          </p:nvPr>
        </p:nvSpPr>
        <p:spPr>
          <a:xfrm>
            <a:off x="677916" y="523025"/>
            <a:ext cx="7898525"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SLIDO – What’s Your Best Guess?</a:t>
            </a:r>
            <a:endParaRPr dirty="0"/>
          </a:p>
        </p:txBody>
      </p:sp>
      <p:sp>
        <p:nvSpPr>
          <p:cNvPr id="9" name="Google Shape;105;p15">
            <a:extLst>
              <a:ext uri="{FF2B5EF4-FFF2-40B4-BE49-F238E27FC236}">
                <a16:creationId xmlns:a16="http://schemas.microsoft.com/office/drawing/2014/main" id="{BEB57D98-FE47-C848-AE34-53140EC8C1D7}"/>
              </a:ext>
            </a:extLst>
          </p:cNvPr>
          <p:cNvSpPr txBox="1">
            <a:spLocks noGrp="1"/>
          </p:cNvSpPr>
          <p:nvPr>
            <p:ph type="body" idx="1"/>
          </p:nvPr>
        </p:nvSpPr>
        <p:spPr>
          <a:xfrm>
            <a:off x="851338" y="1130301"/>
            <a:ext cx="7566811" cy="4013200"/>
          </a:xfrm>
          <a:prstGeom prst="rect">
            <a:avLst/>
          </a:prstGeom>
        </p:spPr>
        <p:txBody>
          <a:bodyPr spcFirstLastPara="1" wrap="square" lIns="91425" tIns="91425" rIns="91425" bIns="91425" anchor="t" anchorCtr="0">
            <a:noAutofit/>
          </a:bodyPr>
          <a:lstStyle/>
          <a:p>
            <a:pPr marL="0" indent="0">
              <a:lnSpc>
                <a:spcPct val="150000"/>
              </a:lnSpc>
              <a:buNone/>
            </a:pPr>
            <a:r>
              <a:rPr lang="en-US" sz="2600" b="1" dirty="0">
                <a:solidFill>
                  <a:srgbClr val="000000"/>
                </a:solidFill>
                <a:latin typeface="Raleway" panose="020B0604020202020204" charset="0"/>
                <a:ea typeface="Raleway"/>
                <a:cs typeface="Raleway"/>
                <a:sym typeface="Raleway"/>
              </a:rPr>
              <a:t>Gift Laws Were First Enacted:</a:t>
            </a:r>
          </a:p>
          <a:p>
            <a:pPr indent="-457200">
              <a:lnSpc>
                <a:spcPct val="150000"/>
              </a:lnSpc>
              <a:buFont typeface="+mj-lt"/>
              <a:buAutoNum type="arabicPeriod"/>
            </a:pPr>
            <a:r>
              <a:rPr lang="en-US" sz="2200" dirty="0">
                <a:solidFill>
                  <a:srgbClr val="000000"/>
                </a:solidFill>
                <a:latin typeface="Raleway" panose="020B0604020202020204" charset="0"/>
                <a:ea typeface="Raleway"/>
                <a:cs typeface="Raleway"/>
                <a:sym typeface="Raleway"/>
              </a:rPr>
              <a:t>Founding of United States</a:t>
            </a:r>
          </a:p>
          <a:p>
            <a:pPr indent="-457200">
              <a:lnSpc>
                <a:spcPct val="150000"/>
              </a:lnSpc>
              <a:buFont typeface="+mj-lt"/>
              <a:buAutoNum type="arabicPeriod"/>
            </a:pPr>
            <a:r>
              <a:rPr lang="en-US" sz="2200" dirty="0">
                <a:solidFill>
                  <a:srgbClr val="000000"/>
                </a:solidFill>
                <a:latin typeface="Raleway" panose="020B0604020202020204" charset="0"/>
                <a:ea typeface="Raleway"/>
                <a:cs typeface="Raleway"/>
                <a:sym typeface="Raleway"/>
              </a:rPr>
              <a:t>19th Century</a:t>
            </a:r>
          </a:p>
          <a:p>
            <a:pPr indent="-457200">
              <a:lnSpc>
                <a:spcPct val="150000"/>
              </a:lnSpc>
              <a:buFont typeface="+mj-lt"/>
              <a:buAutoNum type="arabicPeriod"/>
            </a:pPr>
            <a:r>
              <a:rPr lang="en-US" sz="2200" dirty="0">
                <a:solidFill>
                  <a:srgbClr val="000000"/>
                </a:solidFill>
                <a:latin typeface="Raleway" panose="020B0604020202020204" charset="0"/>
                <a:ea typeface="Raleway"/>
                <a:cs typeface="Raleway"/>
                <a:sym typeface="Raleway"/>
              </a:rPr>
              <a:t>Early 2oth Century</a:t>
            </a:r>
          </a:p>
          <a:p>
            <a:pPr indent="-457200">
              <a:lnSpc>
                <a:spcPct val="150000"/>
              </a:lnSpc>
              <a:buFont typeface="+mj-lt"/>
              <a:buAutoNum type="arabicPeriod"/>
            </a:pPr>
            <a:r>
              <a:rPr lang="en-US" sz="2200" dirty="0">
                <a:solidFill>
                  <a:srgbClr val="000000"/>
                </a:solidFill>
                <a:latin typeface="Raleway" panose="020B0604020202020204" charset="0"/>
                <a:ea typeface="Raleway"/>
                <a:cs typeface="Raleway"/>
                <a:sym typeface="Raleway"/>
              </a:rPr>
              <a:t>Post-Watergate Era</a:t>
            </a:r>
          </a:p>
          <a:p>
            <a:pPr indent="-457200">
              <a:lnSpc>
                <a:spcPct val="150000"/>
              </a:lnSpc>
              <a:buFont typeface="+mj-lt"/>
              <a:buAutoNum type="arabicPeriod"/>
            </a:pPr>
            <a:r>
              <a:rPr lang="en-US" sz="2200" dirty="0">
                <a:solidFill>
                  <a:srgbClr val="000000"/>
                </a:solidFill>
                <a:latin typeface="Raleway" panose="020B0604020202020204" charset="0"/>
                <a:ea typeface="Raleway"/>
                <a:cs typeface="Raleway"/>
                <a:sym typeface="Raleway"/>
              </a:rPr>
              <a:t>1980’s</a:t>
            </a:r>
          </a:p>
          <a:p>
            <a:pPr indent="-457200">
              <a:lnSpc>
                <a:spcPct val="150000"/>
              </a:lnSpc>
              <a:buFont typeface="+mj-lt"/>
              <a:buAutoNum type="arabicPeriod"/>
            </a:pPr>
            <a:r>
              <a:rPr lang="en-US" sz="2200" dirty="0">
                <a:solidFill>
                  <a:srgbClr val="000000"/>
                </a:solidFill>
                <a:latin typeface="Raleway" panose="020B0604020202020204" charset="0"/>
                <a:ea typeface="Raleway"/>
                <a:cs typeface="Raleway"/>
                <a:sym typeface="Raleway"/>
              </a:rPr>
              <a:t>Early </a:t>
            </a:r>
            <a:r>
              <a:rPr lang="en-US" sz="2400" dirty="0">
                <a:solidFill>
                  <a:srgbClr val="000000"/>
                </a:solidFill>
                <a:latin typeface="Raleway" panose="020B0604020202020204" charset="0"/>
                <a:ea typeface="Raleway"/>
                <a:cs typeface="Raleway"/>
                <a:sym typeface="Raleway"/>
              </a:rPr>
              <a:t>21</a:t>
            </a:r>
            <a:r>
              <a:rPr lang="en-US" sz="2200" dirty="0">
                <a:solidFill>
                  <a:srgbClr val="000000"/>
                </a:solidFill>
                <a:latin typeface="Raleway" panose="020B0604020202020204" charset="0"/>
                <a:ea typeface="Raleway"/>
                <a:cs typeface="Raleway"/>
                <a:sym typeface="Raleway"/>
              </a:rPr>
              <a:t>st Century</a:t>
            </a:r>
          </a:p>
          <a:p>
            <a:pPr marL="342900" indent="-342900">
              <a:lnSpc>
                <a:spcPct val="150000"/>
              </a:lnSpc>
            </a:pPr>
            <a:endParaRPr lang="en-US" sz="2400" dirty="0">
              <a:solidFill>
                <a:srgbClr val="000000"/>
              </a:solidFill>
              <a:latin typeface="Raleway" panose="020B0604020202020204" charset="0"/>
              <a:ea typeface="Raleway"/>
              <a:cs typeface="Raleway"/>
              <a:sym typeface="Raleway"/>
            </a:endParaRPr>
          </a:p>
          <a:p>
            <a:pPr marL="342900" indent="-342900">
              <a:lnSpc>
                <a:spcPct val="150000"/>
              </a:lnSpc>
            </a:pPr>
            <a:endParaRPr lang="en-US" sz="2400" dirty="0">
              <a:solidFill>
                <a:srgbClr val="000000"/>
              </a:solidFill>
              <a:latin typeface="Raleway" panose="020B0604020202020204" charset="0"/>
              <a:ea typeface="Raleway"/>
              <a:cs typeface="Raleway"/>
              <a:sym typeface="Raleway"/>
            </a:endParaRPr>
          </a:p>
        </p:txBody>
      </p:sp>
      <p:pic>
        <p:nvPicPr>
          <p:cNvPr id="5" name="Picture 4">
            <a:extLst>
              <a:ext uri="{FF2B5EF4-FFF2-40B4-BE49-F238E27FC236}">
                <a16:creationId xmlns:a16="http://schemas.microsoft.com/office/drawing/2014/main" id="{B3C25CA4-550F-4264-8270-AC8AB37FF89E}"/>
              </a:ext>
            </a:extLst>
          </p:cNvPr>
          <p:cNvPicPr>
            <a:picLocks noChangeAspect="1"/>
          </p:cNvPicPr>
          <p:nvPr/>
        </p:nvPicPr>
        <p:blipFill>
          <a:blip r:embed="rId3"/>
          <a:srcRect t="4075" b="4075"/>
          <a:stretch/>
        </p:blipFill>
        <p:spPr>
          <a:xfrm>
            <a:off x="7248024" y="203200"/>
            <a:ext cx="1493304" cy="1371600"/>
          </a:xfrm>
          <a:prstGeom prst="rect">
            <a:avLst/>
          </a:prstGeom>
        </p:spPr>
      </p:pic>
    </p:spTree>
    <p:extLst>
      <p:ext uri="{BB962C8B-B14F-4D97-AF65-F5344CB8AC3E}">
        <p14:creationId xmlns:p14="http://schemas.microsoft.com/office/powerpoint/2010/main" val="4158027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a:off x="729450" y="546775"/>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ORIGINAL GIFT LAW</a:t>
            </a:r>
          </a:p>
        </p:txBody>
      </p:sp>
      <p:pic>
        <p:nvPicPr>
          <p:cNvPr id="1026" name="Picture 1" descr="https://cdn-images-1.medium.com/max/1200/1*eVxtvh83dSb2oVJOFCXZuQ.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4976" y="1279712"/>
            <a:ext cx="4780430" cy="3186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0459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7" name="Google Shape;104;p15"/>
          <p:cNvSpPr txBox="1">
            <a:spLocks noGrp="1"/>
          </p:cNvSpPr>
          <p:nvPr>
            <p:ph type="title"/>
          </p:nvPr>
        </p:nvSpPr>
        <p:spPr>
          <a:xfrm>
            <a:off x="677916" y="523025"/>
            <a:ext cx="7898525"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SLIDO</a:t>
            </a:r>
            <a:endParaRPr dirty="0"/>
          </a:p>
        </p:txBody>
      </p:sp>
      <p:sp>
        <p:nvSpPr>
          <p:cNvPr id="9" name="Google Shape;105;p15">
            <a:extLst>
              <a:ext uri="{FF2B5EF4-FFF2-40B4-BE49-F238E27FC236}">
                <a16:creationId xmlns:a16="http://schemas.microsoft.com/office/drawing/2014/main" id="{BEB57D98-FE47-C848-AE34-53140EC8C1D7}"/>
              </a:ext>
            </a:extLst>
          </p:cNvPr>
          <p:cNvSpPr txBox="1">
            <a:spLocks noGrp="1"/>
          </p:cNvSpPr>
          <p:nvPr>
            <p:ph type="body" idx="1"/>
          </p:nvPr>
        </p:nvSpPr>
        <p:spPr>
          <a:xfrm>
            <a:off x="851338" y="1175714"/>
            <a:ext cx="7566811" cy="2261100"/>
          </a:xfrm>
          <a:prstGeom prst="rect">
            <a:avLst/>
          </a:prstGeom>
        </p:spPr>
        <p:txBody>
          <a:bodyPr spcFirstLastPara="1" wrap="square" lIns="91425" tIns="91425" rIns="91425" bIns="91425" anchor="t" anchorCtr="0">
            <a:noAutofit/>
          </a:bodyPr>
          <a:lstStyle/>
          <a:p>
            <a:pPr marL="0" indent="0">
              <a:lnSpc>
                <a:spcPct val="150000"/>
              </a:lnSpc>
              <a:buNone/>
            </a:pPr>
            <a:r>
              <a:rPr lang="en-US" sz="2400" dirty="0">
                <a:solidFill>
                  <a:srgbClr val="000000"/>
                </a:solidFill>
                <a:latin typeface="Raleway" panose="020B0604020202020204" charset="0"/>
                <a:ea typeface="Raleway"/>
                <a:cs typeface="Raleway"/>
                <a:sym typeface="Raleway"/>
              </a:rPr>
              <a:t>You receive Jaguars tickets from the Council President’s Office. Is this a gift?</a:t>
            </a:r>
          </a:p>
        </p:txBody>
      </p:sp>
      <p:grpSp>
        <p:nvGrpSpPr>
          <p:cNvPr id="2" name="Group 1">
            <a:extLst>
              <a:ext uri="{FF2B5EF4-FFF2-40B4-BE49-F238E27FC236}">
                <a16:creationId xmlns:a16="http://schemas.microsoft.com/office/drawing/2014/main" id="{F457A5F1-3E9A-4872-8D2B-F4D4D813D27C}"/>
              </a:ext>
            </a:extLst>
          </p:cNvPr>
          <p:cNvGrpSpPr/>
          <p:nvPr/>
        </p:nvGrpSpPr>
        <p:grpSpPr>
          <a:xfrm>
            <a:off x="2163556" y="3199288"/>
            <a:ext cx="5301768" cy="1861045"/>
            <a:chOff x="2163556" y="3190899"/>
            <a:chExt cx="5301768" cy="1861045"/>
          </a:xfrm>
        </p:grpSpPr>
        <p:pic>
          <p:nvPicPr>
            <p:cNvPr id="5" name="Picture 4" descr="A picture containing vector graphics&#10;&#10;Description automatically generated">
              <a:extLst>
                <a:ext uri="{FF2B5EF4-FFF2-40B4-BE49-F238E27FC236}">
                  <a16:creationId xmlns:a16="http://schemas.microsoft.com/office/drawing/2014/main" id="{22C8C402-820C-4CDD-8361-28F70F6F4D0C}"/>
                </a:ext>
              </a:extLst>
            </p:cNvPr>
            <p:cNvPicPr>
              <a:picLocks noChangeAspect="1"/>
            </p:cNvPicPr>
            <p:nvPr/>
          </p:nvPicPr>
          <p:blipFill>
            <a:blip r:embed="rId3"/>
            <a:stretch>
              <a:fillRect/>
            </a:stretch>
          </p:blipFill>
          <p:spPr>
            <a:xfrm>
              <a:off x="4000759" y="3190899"/>
              <a:ext cx="1267968" cy="1313332"/>
            </a:xfrm>
            <a:prstGeom prst="rect">
              <a:avLst/>
            </a:prstGeom>
          </p:spPr>
        </p:pic>
        <p:pic>
          <p:nvPicPr>
            <p:cNvPr id="6" name="Picture 5">
              <a:extLst>
                <a:ext uri="{FF2B5EF4-FFF2-40B4-BE49-F238E27FC236}">
                  <a16:creationId xmlns:a16="http://schemas.microsoft.com/office/drawing/2014/main" id="{1EED7A93-6D22-4D2E-8897-E888F95B7280}"/>
                </a:ext>
              </a:extLst>
            </p:cNvPr>
            <p:cNvPicPr>
              <a:picLocks noChangeAspect="1"/>
            </p:cNvPicPr>
            <p:nvPr/>
          </p:nvPicPr>
          <p:blipFill>
            <a:blip r:embed="rId4"/>
            <a:srcRect/>
            <a:stretch/>
          </p:blipFill>
          <p:spPr>
            <a:xfrm>
              <a:off x="2163556" y="3241659"/>
              <a:ext cx="1267968" cy="1166447"/>
            </a:xfrm>
            <a:prstGeom prst="rect">
              <a:avLst/>
            </a:prstGeom>
          </p:spPr>
        </p:pic>
        <p:pic>
          <p:nvPicPr>
            <p:cNvPr id="8" name="Picture 7" descr="A picture containing yellow, clipart&#10;&#10;Description automatically generated">
              <a:extLst>
                <a:ext uri="{FF2B5EF4-FFF2-40B4-BE49-F238E27FC236}">
                  <a16:creationId xmlns:a16="http://schemas.microsoft.com/office/drawing/2014/main" id="{A09BAF49-A2D0-468A-AD8C-C4D1EDFE41AE}"/>
                </a:ext>
              </a:extLst>
            </p:cNvPr>
            <p:cNvPicPr>
              <a:picLocks noChangeAspect="1"/>
            </p:cNvPicPr>
            <p:nvPr/>
          </p:nvPicPr>
          <p:blipFill rotWithShape="1">
            <a:blip r:embed="rId5"/>
            <a:srcRect l="23661" t="1459" r="21717" b="1"/>
            <a:stretch/>
          </p:blipFill>
          <p:spPr>
            <a:xfrm>
              <a:off x="5837962" y="3190899"/>
              <a:ext cx="1249520" cy="1267968"/>
            </a:xfrm>
            <a:prstGeom prst="rect">
              <a:avLst/>
            </a:prstGeom>
          </p:spPr>
        </p:pic>
        <p:sp>
          <p:nvSpPr>
            <p:cNvPr id="10" name="Google Shape;105;p15">
              <a:extLst>
                <a:ext uri="{FF2B5EF4-FFF2-40B4-BE49-F238E27FC236}">
                  <a16:creationId xmlns:a16="http://schemas.microsoft.com/office/drawing/2014/main" id="{15753C0F-891F-49AB-A294-6B8AF857349C}"/>
                </a:ext>
              </a:extLst>
            </p:cNvPr>
            <p:cNvSpPr txBox="1">
              <a:spLocks/>
            </p:cNvSpPr>
            <p:nvPr/>
          </p:nvSpPr>
          <p:spPr>
            <a:xfrm>
              <a:off x="2163556" y="4330622"/>
              <a:ext cx="1267968" cy="7190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pPr marL="0" indent="0" algn="ctr">
                <a:lnSpc>
                  <a:spcPct val="150000"/>
                </a:lnSpc>
                <a:buFont typeface="Lato"/>
                <a:buNone/>
              </a:pPr>
              <a:r>
                <a:rPr lang="en-US" sz="2400" dirty="0">
                  <a:solidFill>
                    <a:srgbClr val="000000"/>
                  </a:solidFill>
                  <a:latin typeface="Raleway" panose="020B0604020202020204" charset="0"/>
                  <a:ea typeface="Raleway"/>
                  <a:cs typeface="Raleway"/>
                  <a:sym typeface="Raleway"/>
                </a:rPr>
                <a:t>YES</a:t>
              </a:r>
            </a:p>
          </p:txBody>
        </p:sp>
        <p:sp>
          <p:nvSpPr>
            <p:cNvPr id="11" name="Google Shape;105;p15">
              <a:extLst>
                <a:ext uri="{FF2B5EF4-FFF2-40B4-BE49-F238E27FC236}">
                  <a16:creationId xmlns:a16="http://schemas.microsoft.com/office/drawing/2014/main" id="{3AF33B07-4A72-4FDD-8C7A-D33A2C3EFA48}"/>
                </a:ext>
              </a:extLst>
            </p:cNvPr>
            <p:cNvSpPr txBox="1">
              <a:spLocks/>
            </p:cNvSpPr>
            <p:nvPr/>
          </p:nvSpPr>
          <p:spPr>
            <a:xfrm>
              <a:off x="4000759" y="4332894"/>
              <a:ext cx="1267968" cy="7190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pPr marL="0" indent="0" algn="ctr">
                <a:lnSpc>
                  <a:spcPct val="150000"/>
                </a:lnSpc>
                <a:buFont typeface="Lato"/>
                <a:buNone/>
              </a:pPr>
              <a:r>
                <a:rPr lang="en-US" sz="2400" dirty="0">
                  <a:solidFill>
                    <a:srgbClr val="000000"/>
                  </a:solidFill>
                  <a:latin typeface="Raleway" panose="020B0604020202020204" charset="0"/>
                  <a:ea typeface="Raleway"/>
                  <a:cs typeface="Raleway"/>
                  <a:sym typeface="Raleway"/>
                </a:rPr>
                <a:t>NO</a:t>
              </a:r>
            </a:p>
          </p:txBody>
        </p:sp>
        <p:sp>
          <p:nvSpPr>
            <p:cNvPr id="12" name="Google Shape;105;p15">
              <a:extLst>
                <a:ext uri="{FF2B5EF4-FFF2-40B4-BE49-F238E27FC236}">
                  <a16:creationId xmlns:a16="http://schemas.microsoft.com/office/drawing/2014/main" id="{357E85A8-6509-4FB5-9923-D78100F83325}"/>
                </a:ext>
              </a:extLst>
            </p:cNvPr>
            <p:cNvSpPr txBox="1">
              <a:spLocks/>
            </p:cNvSpPr>
            <p:nvPr/>
          </p:nvSpPr>
          <p:spPr>
            <a:xfrm>
              <a:off x="5732059" y="4328342"/>
              <a:ext cx="1733265" cy="7190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pPr marL="0" indent="0">
                <a:lnSpc>
                  <a:spcPct val="150000"/>
                </a:lnSpc>
                <a:buFont typeface="Lato"/>
                <a:buNone/>
              </a:pPr>
              <a:r>
                <a:rPr lang="en-US" sz="2400" dirty="0">
                  <a:solidFill>
                    <a:srgbClr val="000000"/>
                  </a:solidFill>
                  <a:latin typeface="Raleway" panose="020B0604020202020204" charset="0"/>
                  <a:ea typeface="Raleway"/>
                  <a:cs typeface="Raleway"/>
                  <a:sym typeface="Raleway"/>
                </a:rPr>
                <a:t>UNCLEAR</a:t>
              </a:r>
            </a:p>
          </p:txBody>
        </p:sp>
      </p:grpSp>
      <p:pic>
        <p:nvPicPr>
          <p:cNvPr id="14" name="Picture 13">
            <a:extLst>
              <a:ext uri="{FF2B5EF4-FFF2-40B4-BE49-F238E27FC236}">
                <a16:creationId xmlns:a16="http://schemas.microsoft.com/office/drawing/2014/main" id="{F65010D9-5CF7-4D59-A195-AAE410BE31A3}"/>
              </a:ext>
            </a:extLst>
          </p:cNvPr>
          <p:cNvPicPr>
            <a:picLocks noChangeAspect="1"/>
          </p:cNvPicPr>
          <p:nvPr/>
        </p:nvPicPr>
        <p:blipFill>
          <a:blip r:embed="rId6"/>
          <a:srcRect t="4075" b="4075"/>
          <a:stretch/>
        </p:blipFill>
        <p:spPr>
          <a:xfrm>
            <a:off x="7465324" y="203200"/>
            <a:ext cx="1276004" cy="1172010"/>
          </a:xfrm>
          <a:prstGeom prst="rect">
            <a:avLst/>
          </a:prstGeom>
        </p:spPr>
      </p:pic>
    </p:spTree>
    <p:extLst>
      <p:ext uri="{BB962C8B-B14F-4D97-AF65-F5344CB8AC3E}">
        <p14:creationId xmlns:p14="http://schemas.microsoft.com/office/powerpoint/2010/main" val="2549291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7" name="Google Shape;104;p15"/>
          <p:cNvSpPr txBox="1">
            <a:spLocks noGrp="1"/>
          </p:cNvSpPr>
          <p:nvPr>
            <p:ph type="title"/>
          </p:nvPr>
        </p:nvSpPr>
        <p:spPr>
          <a:xfrm>
            <a:off x="677916" y="523025"/>
            <a:ext cx="7898525"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SLIDO</a:t>
            </a:r>
            <a:endParaRPr dirty="0"/>
          </a:p>
        </p:txBody>
      </p:sp>
      <p:sp>
        <p:nvSpPr>
          <p:cNvPr id="9" name="Google Shape;105;p15">
            <a:extLst>
              <a:ext uri="{FF2B5EF4-FFF2-40B4-BE49-F238E27FC236}">
                <a16:creationId xmlns:a16="http://schemas.microsoft.com/office/drawing/2014/main" id="{BEB57D98-FE47-C848-AE34-53140EC8C1D7}"/>
              </a:ext>
            </a:extLst>
          </p:cNvPr>
          <p:cNvSpPr txBox="1">
            <a:spLocks noGrp="1"/>
          </p:cNvSpPr>
          <p:nvPr>
            <p:ph type="body" idx="1"/>
          </p:nvPr>
        </p:nvSpPr>
        <p:spPr>
          <a:xfrm>
            <a:off x="851338" y="1328056"/>
            <a:ext cx="7566811" cy="2142877"/>
          </a:xfrm>
          <a:prstGeom prst="rect">
            <a:avLst/>
          </a:prstGeom>
        </p:spPr>
        <p:txBody>
          <a:bodyPr spcFirstLastPara="1" wrap="square" lIns="91425" tIns="91425" rIns="91425" bIns="91425" anchor="t" anchorCtr="0">
            <a:noAutofit/>
          </a:bodyPr>
          <a:lstStyle/>
          <a:p>
            <a:pPr marL="0" indent="0">
              <a:lnSpc>
                <a:spcPct val="150000"/>
              </a:lnSpc>
              <a:buNone/>
            </a:pPr>
            <a:r>
              <a:rPr lang="en-US" sz="2100" dirty="0">
                <a:solidFill>
                  <a:srgbClr val="000000"/>
                </a:solidFill>
                <a:latin typeface="Raleway" panose="020B0604020202020204" charset="0"/>
                <a:ea typeface="Raleway"/>
                <a:cs typeface="Raleway"/>
                <a:sym typeface="Raleway"/>
              </a:rPr>
              <a:t>The Council President gives you two Jaguars tickets that are </a:t>
            </a:r>
            <a:r>
              <a:rPr lang="en-US" sz="2100" b="1" dirty="0">
                <a:solidFill>
                  <a:srgbClr val="000000"/>
                </a:solidFill>
                <a:latin typeface="Raleway" panose="020B0604020202020204" charset="0"/>
                <a:ea typeface="Raleway"/>
                <a:cs typeface="Raleway"/>
                <a:sym typeface="Raleway"/>
              </a:rPr>
              <a:t>part of the City’s contract with the Jaguars</a:t>
            </a:r>
            <a:r>
              <a:rPr lang="en-US" sz="2100" dirty="0">
                <a:solidFill>
                  <a:srgbClr val="000000"/>
                </a:solidFill>
                <a:latin typeface="Raleway" panose="020B0604020202020204" charset="0"/>
                <a:ea typeface="Raleway"/>
                <a:cs typeface="Raleway"/>
                <a:sym typeface="Raleway"/>
              </a:rPr>
              <a:t>. The face value of each ticket is $130. Can you accept the tickets?</a:t>
            </a:r>
          </a:p>
        </p:txBody>
      </p:sp>
      <p:grpSp>
        <p:nvGrpSpPr>
          <p:cNvPr id="18" name="Group 17">
            <a:extLst>
              <a:ext uri="{FF2B5EF4-FFF2-40B4-BE49-F238E27FC236}">
                <a16:creationId xmlns:a16="http://schemas.microsoft.com/office/drawing/2014/main" id="{1F64CB61-D674-4BD0-A3DB-F6FD6E3753C0}"/>
              </a:ext>
            </a:extLst>
          </p:cNvPr>
          <p:cNvGrpSpPr/>
          <p:nvPr/>
        </p:nvGrpSpPr>
        <p:grpSpPr>
          <a:xfrm>
            <a:off x="2163556" y="3190899"/>
            <a:ext cx="5301768" cy="1861045"/>
            <a:chOff x="2163556" y="3190899"/>
            <a:chExt cx="5301768" cy="1861045"/>
          </a:xfrm>
        </p:grpSpPr>
        <p:pic>
          <p:nvPicPr>
            <p:cNvPr id="19" name="Picture 18" descr="A picture containing vector graphics&#10;&#10;Description automatically generated">
              <a:extLst>
                <a:ext uri="{FF2B5EF4-FFF2-40B4-BE49-F238E27FC236}">
                  <a16:creationId xmlns:a16="http://schemas.microsoft.com/office/drawing/2014/main" id="{DE1CB57A-BAB2-4188-963F-5C5B100A4F5D}"/>
                </a:ext>
              </a:extLst>
            </p:cNvPr>
            <p:cNvPicPr>
              <a:picLocks noChangeAspect="1"/>
            </p:cNvPicPr>
            <p:nvPr/>
          </p:nvPicPr>
          <p:blipFill>
            <a:blip r:embed="rId3"/>
            <a:stretch>
              <a:fillRect/>
            </a:stretch>
          </p:blipFill>
          <p:spPr>
            <a:xfrm>
              <a:off x="4000759" y="3190899"/>
              <a:ext cx="1267968" cy="1313332"/>
            </a:xfrm>
            <a:prstGeom prst="rect">
              <a:avLst/>
            </a:prstGeom>
          </p:spPr>
        </p:pic>
        <p:pic>
          <p:nvPicPr>
            <p:cNvPr id="20" name="Picture 19">
              <a:extLst>
                <a:ext uri="{FF2B5EF4-FFF2-40B4-BE49-F238E27FC236}">
                  <a16:creationId xmlns:a16="http://schemas.microsoft.com/office/drawing/2014/main" id="{80B60474-B998-4420-8508-631C410610A1}"/>
                </a:ext>
              </a:extLst>
            </p:cNvPr>
            <p:cNvPicPr>
              <a:picLocks noChangeAspect="1"/>
            </p:cNvPicPr>
            <p:nvPr/>
          </p:nvPicPr>
          <p:blipFill>
            <a:blip r:embed="rId4"/>
            <a:srcRect/>
            <a:stretch/>
          </p:blipFill>
          <p:spPr>
            <a:xfrm>
              <a:off x="2163556" y="3241659"/>
              <a:ext cx="1267968" cy="1166447"/>
            </a:xfrm>
            <a:prstGeom prst="rect">
              <a:avLst/>
            </a:prstGeom>
          </p:spPr>
        </p:pic>
        <p:pic>
          <p:nvPicPr>
            <p:cNvPr id="21" name="Picture 20" descr="A picture containing yellow, clipart&#10;&#10;Description automatically generated">
              <a:extLst>
                <a:ext uri="{FF2B5EF4-FFF2-40B4-BE49-F238E27FC236}">
                  <a16:creationId xmlns:a16="http://schemas.microsoft.com/office/drawing/2014/main" id="{280C184B-B18B-4692-9CC1-6F8E02205A81}"/>
                </a:ext>
              </a:extLst>
            </p:cNvPr>
            <p:cNvPicPr>
              <a:picLocks noChangeAspect="1"/>
            </p:cNvPicPr>
            <p:nvPr/>
          </p:nvPicPr>
          <p:blipFill rotWithShape="1">
            <a:blip r:embed="rId5"/>
            <a:srcRect l="23661" t="1459" r="21717" b="1"/>
            <a:stretch/>
          </p:blipFill>
          <p:spPr>
            <a:xfrm>
              <a:off x="5837962" y="3190899"/>
              <a:ext cx="1249520" cy="1267968"/>
            </a:xfrm>
            <a:prstGeom prst="rect">
              <a:avLst/>
            </a:prstGeom>
          </p:spPr>
        </p:pic>
        <p:sp>
          <p:nvSpPr>
            <p:cNvPr id="22" name="Google Shape;105;p15">
              <a:extLst>
                <a:ext uri="{FF2B5EF4-FFF2-40B4-BE49-F238E27FC236}">
                  <a16:creationId xmlns:a16="http://schemas.microsoft.com/office/drawing/2014/main" id="{D134F2FA-A788-4F07-B698-6A8A6E01C3C8}"/>
                </a:ext>
              </a:extLst>
            </p:cNvPr>
            <p:cNvSpPr txBox="1">
              <a:spLocks/>
            </p:cNvSpPr>
            <p:nvPr/>
          </p:nvSpPr>
          <p:spPr>
            <a:xfrm>
              <a:off x="2163556" y="4330622"/>
              <a:ext cx="1267968" cy="7190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pPr marL="0" indent="0" algn="ctr">
                <a:lnSpc>
                  <a:spcPct val="150000"/>
                </a:lnSpc>
                <a:buFont typeface="Lato"/>
                <a:buNone/>
              </a:pPr>
              <a:r>
                <a:rPr lang="en-US" sz="2400" dirty="0">
                  <a:solidFill>
                    <a:srgbClr val="000000"/>
                  </a:solidFill>
                  <a:latin typeface="Raleway" panose="020B0604020202020204" charset="0"/>
                  <a:ea typeface="Raleway"/>
                  <a:cs typeface="Raleway"/>
                  <a:sym typeface="Raleway"/>
                </a:rPr>
                <a:t>YES</a:t>
              </a:r>
            </a:p>
          </p:txBody>
        </p:sp>
        <p:sp>
          <p:nvSpPr>
            <p:cNvPr id="23" name="Google Shape;105;p15">
              <a:extLst>
                <a:ext uri="{FF2B5EF4-FFF2-40B4-BE49-F238E27FC236}">
                  <a16:creationId xmlns:a16="http://schemas.microsoft.com/office/drawing/2014/main" id="{6B94B97B-8D0E-405A-A5CC-095DFDF16F74}"/>
                </a:ext>
              </a:extLst>
            </p:cNvPr>
            <p:cNvSpPr txBox="1">
              <a:spLocks/>
            </p:cNvSpPr>
            <p:nvPr/>
          </p:nvSpPr>
          <p:spPr>
            <a:xfrm>
              <a:off x="4000759" y="4332894"/>
              <a:ext cx="1267968" cy="7190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pPr marL="0" indent="0" algn="ctr">
                <a:lnSpc>
                  <a:spcPct val="150000"/>
                </a:lnSpc>
                <a:buFont typeface="Lato"/>
                <a:buNone/>
              </a:pPr>
              <a:r>
                <a:rPr lang="en-US" sz="2400" dirty="0">
                  <a:solidFill>
                    <a:srgbClr val="000000"/>
                  </a:solidFill>
                  <a:latin typeface="Raleway" panose="020B0604020202020204" charset="0"/>
                  <a:ea typeface="Raleway"/>
                  <a:cs typeface="Raleway"/>
                  <a:sym typeface="Raleway"/>
                </a:rPr>
                <a:t>NO</a:t>
              </a:r>
            </a:p>
          </p:txBody>
        </p:sp>
        <p:sp>
          <p:nvSpPr>
            <p:cNvPr id="24" name="Google Shape;105;p15">
              <a:extLst>
                <a:ext uri="{FF2B5EF4-FFF2-40B4-BE49-F238E27FC236}">
                  <a16:creationId xmlns:a16="http://schemas.microsoft.com/office/drawing/2014/main" id="{37BC022A-5CC8-4832-BFF7-AF35CF272042}"/>
                </a:ext>
              </a:extLst>
            </p:cNvPr>
            <p:cNvSpPr txBox="1">
              <a:spLocks/>
            </p:cNvSpPr>
            <p:nvPr/>
          </p:nvSpPr>
          <p:spPr>
            <a:xfrm>
              <a:off x="5732059" y="4328342"/>
              <a:ext cx="1733265" cy="7190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pPr marL="0" indent="0">
                <a:lnSpc>
                  <a:spcPct val="150000"/>
                </a:lnSpc>
                <a:buFont typeface="Lato"/>
                <a:buNone/>
              </a:pPr>
              <a:r>
                <a:rPr lang="en-US" sz="2400" dirty="0">
                  <a:solidFill>
                    <a:srgbClr val="000000"/>
                  </a:solidFill>
                  <a:latin typeface="Raleway" panose="020B0604020202020204" charset="0"/>
                  <a:ea typeface="Raleway"/>
                  <a:cs typeface="Raleway"/>
                  <a:sym typeface="Raleway"/>
                </a:rPr>
                <a:t>UNCLEAR</a:t>
              </a:r>
            </a:p>
          </p:txBody>
        </p:sp>
      </p:grpSp>
      <p:pic>
        <p:nvPicPr>
          <p:cNvPr id="26" name="Picture 25">
            <a:extLst>
              <a:ext uri="{FF2B5EF4-FFF2-40B4-BE49-F238E27FC236}">
                <a16:creationId xmlns:a16="http://schemas.microsoft.com/office/drawing/2014/main" id="{11894BDC-31EB-4DCC-BDAE-6FB6175A9677}"/>
              </a:ext>
            </a:extLst>
          </p:cNvPr>
          <p:cNvPicPr>
            <a:picLocks noChangeAspect="1"/>
          </p:cNvPicPr>
          <p:nvPr/>
        </p:nvPicPr>
        <p:blipFill>
          <a:blip r:embed="rId6"/>
          <a:srcRect t="4075" b="4075"/>
          <a:stretch/>
        </p:blipFill>
        <p:spPr>
          <a:xfrm>
            <a:off x="7592036" y="203200"/>
            <a:ext cx="1149291" cy="1055624"/>
          </a:xfrm>
          <a:prstGeom prst="rect">
            <a:avLst/>
          </a:prstGeom>
        </p:spPr>
      </p:pic>
    </p:spTree>
    <p:extLst>
      <p:ext uri="{BB962C8B-B14F-4D97-AF65-F5344CB8AC3E}">
        <p14:creationId xmlns:p14="http://schemas.microsoft.com/office/powerpoint/2010/main" val="1120149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7" name="Google Shape;104;p15"/>
          <p:cNvSpPr txBox="1">
            <a:spLocks noGrp="1"/>
          </p:cNvSpPr>
          <p:nvPr>
            <p:ph type="title"/>
          </p:nvPr>
        </p:nvSpPr>
        <p:spPr>
          <a:xfrm>
            <a:off x="677916" y="523025"/>
            <a:ext cx="7898525"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SLIDO</a:t>
            </a:r>
            <a:endParaRPr dirty="0"/>
          </a:p>
        </p:txBody>
      </p:sp>
      <p:sp>
        <p:nvSpPr>
          <p:cNvPr id="9" name="Google Shape;105;p15">
            <a:extLst>
              <a:ext uri="{FF2B5EF4-FFF2-40B4-BE49-F238E27FC236}">
                <a16:creationId xmlns:a16="http://schemas.microsoft.com/office/drawing/2014/main" id="{BEB57D98-FE47-C848-AE34-53140EC8C1D7}"/>
              </a:ext>
            </a:extLst>
          </p:cNvPr>
          <p:cNvSpPr txBox="1">
            <a:spLocks noGrp="1"/>
          </p:cNvSpPr>
          <p:nvPr>
            <p:ph type="body" idx="1"/>
          </p:nvPr>
        </p:nvSpPr>
        <p:spPr>
          <a:xfrm>
            <a:off x="851338" y="1328056"/>
            <a:ext cx="7566811" cy="2142877"/>
          </a:xfrm>
          <a:prstGeom prst="rect">
            <a:avLst/>
          </a:prstGeom>
        </p:spPr>
        <p:txBody>
          <a:bodyPr spcFirstLastPara="1" wrap="square" lIns="91425" tIns="91425" rIns="91425" bIns="91425" anchor="t" anchorCtr="0">
            <a:noAutofit/>
          </a:bodyPr>
          <a:lstStyle/>
          <a:p>
            <a:pPr marL="0" indent="0">
              <a:lnSpc>
                <a:spcPct val="150000"/>
              </a:lnSpc>
              <a:buNone/>
            </a:pPr>
            <a:r>
              <a:rPr lang="en-US" sz="2100" dirty="0">
                <a:solidFill>
                  <a:srgbClr val="000000"/>
                </a:solidFill>
                <a:latin typeface="Raleway" panose="020B0604020202020204" charset="0"/>
                <a:ea typeface="Raleway"/>
                <a:cs typeface="Raleway"/>
                <a:sym typeface="Raleway"/>
              </a:rPr>
              <a:t>Should you report the two Jaguars tickets ($260 total value) from the Council President on a Form 9 quarterly gift disclosure?</a:t>
            </a:r>
          </a:p>
        </p:txBody>
      </p:sp>
      <p:grpSp>
        <p:nvGrpSpPr>
          <p:cNvPr id="18" name="Group 17">
            <a:extLst>
              <a:ext uri="{FF2B5EF4-FFF2-40B4-BE49-F238E27FC236}">
                <a16:creationId xmlns:a16="http://schemas.microsoft.com/office/drawing/2014/main" id="{3ABC2D89-4D0A-408C-9DAA-E7854B5F8FC2}"/>
              </a:ext>
            </a:extLst>
          </p:cNvPr>
          <p:cNvGrpSpPr/>
          <p:nvPr/>
        </p:nvGrpSpPr>
        <p:grpSpPr>
          <a:xfrm>
            <a:off x="2163556" y="3190899"/>
            <a:ext cx="5301768" cy="1861045"/>
            <a:chOff x="2163556" y="3190899"/>
            <a:chExt cx="5301768" cy="1861045"/>
          </a:xfrm>
        </p:grpSpPr>
        <p:pic>
          <p:nvPicPr>
            <p:cNvPr id="19" name="Picture 18" descr="A picture containing vector graphics&#10;&#10;Description automatically generated">
              <a:extLst>
                <a:ext uri="{FF2B5EF4-FFF2-40B4-BE49-F238E27FC236}">
                  <a16:creationId xmlns:a16="http://schemas.microsoft.com/office/drawing/2014/main" id="{AE06F724-1A8D-41A1-A6AC-61D99DDBE373}"/>
                </a:ext>
              </a:extLst>
            </p:cNvPr>
            <p:cNvPicPr>
              <a:picLocks noChangeAspect="1"/>
            </p:cNvPicPr>
            <p:nvPr/>
          </p:nvPicPr>
          <p:blipFill>
            <a:blip r:embed="rId3"/>
            <a:stretch>
              <a:fillRect/>
            </a:stretch>
          </p:blipFill>
          <p:spPr>
            <a:xfrm>
              <a:off x="4000759" y="3190899"/>
              <a:ext cx="1267968" cy="1313332"/>
            </a:xfrm>
            <a:prstGeom prst="rect">
              <a:avLst/>
            </a:prstGeom>
          </p:spPr>
        </p:pic>
        <p:pic>
          <p:nvPicPr>
            <p:cNvPr id="20" name="Picture 19">
              <a:extLst>
                <a:ext uri="{FF2B5EF4-FFF2-40B4-BE49-F238E27FC236}">
                  <a16:creationId xmlns:a16="http://schemas.microsoft.com/office/drawing/2014/main" id="{BC979546-8A6E-4A3F-9F4D-643F1D9E7592}"/>
                </a:ext>
              </a:extLst>
            </p:cNvPr>
            <p:cNvPicPr>
              <a:picLocks noChangeAspect="1"/>
            </p:cNvPicPr>
            <p:nvPr/>
          </p:nvPicPr>
          <p:blipFill>
            <a:blip r:embed="rId4"/>
            <a:srcRect/>
            <a:stretch/>
          </p:blipFill>
          <p:spPr>
            <a:xfrm>
              <a:off x="2163556" y="3241659"/>
              <a:ext cx="1267968" cy="1166447"/>
            </a:xfrm>
            <a:prstGeom prst="rect">
              <a:avLst/>
            </a:prstGeom>
          </p:spPr>
        </p:pic>
        <p:pic>
          <p:nvPicPr>
            <p:cNvPr id="21" name="Picture 20" descr="A picture containing yellow, clipart&#10;&#10;Description automatically generated">
              <a:extLst>
                <a:ext uri="{FF2B5EF4-FFF2-40B4-BE49-F238E27FC236}">
                  <a16:creationId xmlns:a16="http://schemas.microsoft.com/office/drawing/2014/main" id="{70431840-ADBE-4D7C-99CE-520C5968FE11}"/>
                </a:ext>
              </a:extLst>
            </p:cNvPr>
            <p:cNvPicPr>
              <a:picLocks noChangeAspect="1"/>
            </p:cNvPicPr>
            <p:nvPr/>
          </p:nvPicPr>
          <p:blipFill rotWithShape="1">
            <a:blip r:embed="rId5"/>
            <a:srcRect l="23661" t="1459" r="21717" b="1"/>
            <a:stretch/>
          </p:blipFill>
          <p:spPr>
            <a:xfrm>
              <a:off x="5837962" y="3190899"/>
              <a:ext cx="1249520" cy="1267968"/>
            </a:xfrm>
            <a:prstGeom prst="rect">
              <a:avLst/>
            </a:prstGeom>
          </p:spPr>
        </p:pic>
        <p:sp>
          <p:nvSpPr>
            <p:cNvPr id="22" name="Google Shape;105;p15">
              <a:extLst>
                <a:ext uri="{FF2B5EF4-FFF2-40B4-BE49-F238E27FC236}">
                  <a16:creationId xmlns:a16="http://schemas.microsoft.com/office/drawing/2014/main" id="{16764A13-8D35-4C7F-A4B7-8B8B693757FA}"/>
                </a:ext>
              </a:extLst>
            </p:cNvPr>
            <p:cNvSpPr txBox="1">
              <a:spLocks/>
            </p:cNvSpPr>
            <p:nvPr/>
          </p:nvSpPr>
          <p:spPr>
            <a:xfrm>
              <a:off x="2163556" y="4330622"/>
              <a:ext cx="1267968" cy="7190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pPr marL="0" indent="0" algn="ctr">
                <a:lnSpc>
                  <a:spcPct val="150000"/>
                </a:lnSpc>
                <a:buFont typeface="Lato"/>
                <a:buNone/>
              </a:pPr>
              <a:r>
                <a:rPr lang="en-US" sz="2400" dirty="0">
                  <a:solidFill>
                    <a:srgbClr val="000000"/>
                  </a:solidFill>
                  <a:latin typeface="Raleway" panose="020B0604020202020204" charset="0"/>
                  <a:ea typeface="Raleway"/>
                  <a:cs typeface="Raleway"/>
                  <a:sym typeface="Raleway"/>
                </a:rPr>
                <a:t>YES</a:t>
              </a:r>
            </a:p>
          </p:txBody>
        </p:sp>
        <p:sp>
          <p:nvSpPr>
            <p:cNvPr id="23" name="Google Shape;105;p15">
              <a:extLst>
                <a:ext uri="{FF2B5EF4-FFF2-40B4-BE49-F238E27FC236}">
                  <a16:creationId xmlns:a16="http://schemas.microsoft.com/office/drawing/2014/main" id="{B4C599D5-0BEA-46CF-948B-AA9ABA7100C1}"/>
                </a:ext>
              </a:extLst>
            </p:cNvPr>
            <p:cNvSpPr txBox="1">
              <a:spLocks/>
            </p:cNvSpPr>
            <p:nvPr/>
          </p:nvSpPr>
          <p:spPr>
            <a:xfrm>
              <a:off x="4000759" y="4332894"/>
              <a:ext cx="1267968" cy="7190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pPr marL="0" indent="0" algn="ctr">
                <a:lnSpc>
                  <a:spcPct val="150000"/>
                </a:lnSpc>
                <a:buFont typeface="Lato"/>
                <a:buNone/>
              </a:pPr>
              <a:r>
                <a:rPr lang="en-US" sz="2400" dirty="0">
                  <a:solidFill>
                    <a:srgbClr val="000000"/>
                  </a:solidFill>
                  <a:latin typeface="Raleway" panose="020B0604020202020204" charset="0"/>
                  <a:ea typeface="Raleway"/>
                  <a:cs typeface="Raleway"/>
                  <a:sym typeface="Raleway"/>
                </a:rPr>
                <a:t>NO</a:t>
              </a:r>
            </a:p>
          </p:txBody>
        </p:sp>
        <p:sp>
          <p:nvSpPr>
            <p:cNvPr id="24" name="Google Shape;105;p15">
              <a:extLst>
                <a:ext uri="{FF2B5EF4-FFF2-40B4-BE49-F238E27FC236}">
                  <a16:creationId xmlns:a16="http://schemas.microsoft.com/office/drawing/2014/main" id="{216E8CC5-941A-4AD9-8846-51D281CEE16E}"/>
                </a:ext>
              </a:extLst>
            </p:cNvPr>
            <p:cNvSpPr txBox="1">
              <a:spLocks/>
            </p:cNvSpPr>
            <p:nvPr/>
          </p:nvSpPr>
          <p:spPr>
            <a:xfrm>
              <a:off x="5732059" y="4328342"/>
              <a:ext cx="1733265" cy="7190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pPr marL="0" indent="0">
                <a:lnSpc>
                  <a:spcPct val="150000"/>
                </a:lnSpc>
                <a:buFont typeface="Lato"/>
                <a:buNone/>
              </a:pPr>
              <a:r>
                <a:rPr lang="en-US" sz="2400" dirty="0">
                  <a:solidFill>
                    <a:srgbClr val="000000"/>
                  </a:solidFill>
                  <a:latin typeface="Raleway" panose="020B0604020202020204" charset="0"/>
                  <a:ea typeface="Raleway"/>
                  <a:cs typeface="Raleway"/>
                  <a:sym typeface="Raleway"/>
                </a:rPr>
                <a:t>UNCLEAR</a:t>
              </a:r>
            </a:p>
          </p:txBody>
        </p:sp>
      </p:grpSp>
      <p:pic>
        <p:nvPicPr>
          <p:cNvPr id="25" name="Picture 24">
            <a:extLst>
              <a:ext uri="{FF2B5EF4-FFF2-40B4-BE49-F238E27FC236}">
                <a16:creationId xmlns:a16="http://schemas.microsoft.com/office/drawing/2014/main" id="{4F6D0087-55B4-414A-BE76-F529D28FD6F0}"/>
              </a:ext>
            </a:extLst>
          </p:cNvPr>
          <p:cNvPicPr>
            <a:picLocks noChangeAspect="1"/>
          </p:cNvPicPr>
          <p:nvPr/>
        </p:nvPicPr>
        <p:blipFill>
          <a:blip r:embed="rId6"/>
          <a:srcRect t="4075" b="4075"/>
          <a:stretch/>
        </p:blipFill>
        <p:spPr>
          <a:xfrm>
            <a:off x="7465324" y="203200"/>
            <a:ext cx="1276004" cy="1172010"/>
          </a:xfrm>
          <a:prstGeom prst="rect">
            <a:avLst/>
          </a:prstGeom>
        </p:spPr>
      </p:pic>
    </p:spTree>
    <p:extLst>
      <p:ext uri="{BB962C8B-B14F-4D97-AF65-F5344CB8AC3E}">
        <p14:creationId xmlns:p14="http://schemas.microsoft.com/office/powerpoint/2010/main" val="9571675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7" name="Google Shape;104;p15"/>
          <p:cNvSpPr txBox="1">
            <a:spLocks noGrp="1"/>
          </p:cNvSpPr>
          <p:nvPr>
            <p:ph type="title"/>
          </p:nvPr>
        </p:nvSpPr>
        <p:spPr>
          <a:xfrm>
            <a:off x="677916" y="523025"/>
            <a:ext cx="7898525"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SLIDO</a:t>
            </a:r>
            <a:endParaRPr dirty="0"/>
          </a:p>
        </p:txBody>
      </p:sp>
      <p:sp>
        <p:nvSpPr>
          <p:cNvPr id="9" name="Google Shape;105;p15">
            <a:extLst>
              <a:ext uri="{FF2B5EF4-FFF2-40B4-BE49-F238E27FC236}">
                <a16:creationId xmlns:a16="http://schemas.microsoft.com/office/drawing/2014/main" id="{BEB57D98-FE47-C848-AE34-53140EC8C1D7}"/>
              </a:ext>
            </a:extLst>
          </p:cNvPr>
          <p:cNvSpPr txBox="1">
            <a:spLocks noGrp="1"/>
          </p:cNvSpPr>
          <p:nvPr>
            <p:ph type="body" idx="1"/>
          </p:nvPr>
        </p:nvSpPr>
        <p:spPr>
          <a:xfrm>
            <a:off x="851338" y="1284514"/>
            <a:ext cx="7566811" cy="2186419"/>
          </a:xfrm>
          <a:prstGeom prst="rect">
            <a:avLst/>
          </a:prstGeom>
        </p:spPr>
        <p:txBody>
          <a:bodyPr spcFirstLastPara="1" wrap="square" lIns="91425" tIns="91425" rIns="91425" bIns="91425" anchor="t" anchorCtr="0">
            <a:noAutofit/>
          </a:bodyPr>
          <a:lstStyle/>
          <a:p>
            <a:pPr marL="0" indent="0">
              <a:lnSpc>
                <a:spcPct val="150000"/>
              </a:lnSpc>
              <a:buNone/>
            </a:pPr>
            <a:r>
              <a:rPr lang="en-US" sz="2000" dirty="0">
                <a:solidFill>
                  <a:srgbClr val="000000"/>
                </a:solidFill>
                <a:latin typeface="Raleway" panose="020B0604020202020204" charset="0"/>
                <a:ea typeface="Raleway"/>
                <a:cs typeface="Raleway"/>
                <a:sym typeface="Raleway"/>
              </a:rPr>
              <a:t>The Council President gives you two Jaguars tickets for a playoff game that are </a:t>
            </a:r>
            <a:r>
              <a:rPr lang="en-US" sz="2000" b="1" u="sng" dirty="0">
                <a:solidFill>
                  <a:srgbClr val="000000"/>
                </a:solidFill>
                <a:latin typeface="Raleway" panose="020B0604020202020204" charset="0"/>
                <a:ea typeface="Raleway"/>
                <a:cs typeface="Raleway"/>
                <a:sym typeface="Raleway"/>
              </a:rPr>
              <a:t>NOT</a:t>
            </a:r>
            <a:r>
              <a:rPr lang="en-US" sz="2000" dirty="0">
                <a:solidFill>
                  <a:srgbClr val="000000"/>
                </a:solidFill>
                <a:latin typeface="Raleway" panose="020B0604020202020204" charset="0"/>
                <a:ea typeface="Raleway"/>
                <a:cs typeface="Raleway"/>
                <a:sym typeface="Raleway"/>
              </a:rPr>
              <a:t> </a:t>
            </a:r>
            <a:r>
              <a:rPr lang="en-US" sz="2000" b="1" dirty="0">
                <a:solidFill>
                  <a:srgbClr val="000000"/>
                </a:solidFill>
                <a:latin typeface="Raleway" panose="020B0604020202020204" charset="0"/>
                <a:ea typeface="Raleway"/>
                <a:cs typeface="Raleway"/>
                <a:sym typeface="Raleway"/>
              </a:rPr>
              <a:t>part of the City’s contract </a:t>
            </a:r>
            <a:r>
              <a:rPr lang="en-US" sz="2000" dirty="0">
                <a:solidFill>
                  <a:srgbClr val="000000"/>
                </a:solidFill>
                <a:latin typeface="Raleway" panose="020B0604020202020204" charset="0"/>
                <a:ea typeface="Raleway"/>
                <a:cs typeface="Raleway"/>
                <a:sym typeface="Raleway"/>
              </a:rPr>
              <a:t>with the Jaguars. The face value of each ticket is $130. Can you accept the tickets?</a:t>
            </a:r>
          </a:p>
        </p:txBody>
      </p:sp>
      <p:grpSp>
        <p:nvGrpSpPr>
          <p:cNvPr id="18" name="Group 17">
            <a:extLst>
              <a:ext uri="{FF2B5EF4-FFF2-40B4-BE49-F238E27FC236}">
                <a16:creationId xmlns:a16="http://schemas.microsoft.com/office/drawing/2014/main" id="{25DDD7E7-CCDE-4E99-9844-685A698F17D5}"/>
              </a:ext>
            </a:extLst>
          </p:cNvPr>
          <p:cNvGrpSpPr/>
          <p:nvPr/>
        </p:nvGrpSpPr>
        <p:grpSpPr>
          <a:xfrm>
            <a:off x="2163556" y="3190899"/>
            <a:ext cx="5301768" cy="1861045"/>
            <a:chOff x="2163556" y="3190899"/>
            <a:chExt cx="5301768" cy="1861045"/>
          </a:xfrm>
        </p:grpSpPr>
        <p:pic>
          <p:nvPicPr>
            <p:cNvPr id="19" name="Picture 18" descr="A picture containing vector graphics&#10;&#10;Description automatically generated">
              <a:extLst>
                <a:ext uri="{FF2B5EF4-FFF2-40B4-BE49-F238E27FC236}">
                  <a16:creationId xmlns:a16="http://schemas.microsoft.com/office/drawing/2014/main" id="{FD4897D8-52D5-4E04-AE77-53DA21F104D2}"/>
                </a:ext>
              </a:extLst>
            </p:cNvPr>
            <p:cNvPicPr>
              <a:picLocks noChangeAspect="1"/>
            </p:cNvPicPr>
            <p:nvPr/>
          </p:nvPicPr>
          <p:blipFill>
            <a:blip r:embed="rId3"/>
            <a:stretch>
              <a:fillRect/>
            </a:stretch>
          </p:blipFill>
          <p:spPr>
            <a:xfrm>
              <a:off x="4000759" y="3190899"/>
              <a:ext cx="1267968" cy="1313332"/>
            </a:xfrm>
            <a:prstGeom prst="rect">
              <a:avLst/>
            </a:prstGeom>
          </p:spPr>
        </p:pic>
        <p:pic>
          <p:nvPicPr>
            <p:cNvPr id="20" name="Picture 19">
              <a:extLst>
                <a:ext uri="{FF2B5EF4-FFF2-40B4-BE49-F238E27FC236}">
                  <a16:creationId xmlns:a16="http://schemas.microsoft.com/office/drawing/2014/main" id="{7298CE58-B6DC-4C36-AE1E-CFBA868F961E}"/>
                </a:ext>
              </a:extLst>
            </p:cNvPr>
            <p:cNvPicPr>
              <a:picLocks noChangeAspect="1"/>
            </p:cNvPicPr>
            <p:nvPr/>
          </p:nvPicPr>
          <p:blipFill>
            <a:blip r:embed="rId4"/>
            <a:srcRect/>
            <a:stretch/>
          </p:blipFill>
          <p:spPr>
            <a:xfrm>
              <a:off x="2163556" y="3241659"/>
              <a:ext cx="1267968" cy="1166447"/>
            </a:xfrm>
            <a:prstGeom prst="rect">
              <a:avLst/>
            </a:prstGeom>
          </p:spPr>
        </p:pic>
        <p:pic>
          <p:nvPicPr>
            <p:cNvPr id="21" name="Picture 20" descr="A picture containing yellow, clipart&#10;&#10;Description automatically generated">
              <a:extLst>
                <a:ext uri="{FF2B5EF4-FFF2-40B4-BE49-F238E27FC236}">
                  <a16:creationId xmlns:a16="http://schemas.microsoft.com/office/drawing/2014/main" id="{CD4D7D5A-ADAE-493A-AE8E-54A5878499F6}"/>
                </a:ext>
              </a:extLst>
            </p:cNvPr>
            <p:cNvPicPr>
              <a:picLocks noChangeAspect="1"/>
            </p:cNvPicPr>
            <p:nvPr/>
          </p:nvPicPr>
          <p:blipFill rotWithShape="1">
            <a:blip r:embed="rId5"/>
            <a:srcRect l="23661" t="1459" r="21717" b="1"/>
            <a:stretch/>
          </p:blipFill>
          <p:spPr>
            <a:xfrm>
              <a:off x="5837962" y="3190899"/>
              <a:ext cx="1249520" cy="1267968"/>
            </a:xfrm>
            <a:prstGeom prst="rect">
              <a:avLst/>
            </a:prstGeom>
          </p:spPr>
        </p:pic>
        <p:sp>
          <p:nvSpPr>
            <p:cNvPr id="22" name="Google Shape;105;p15">
              <a:extLst>
                <a:ext uri="{FF2B5EF4-FFF2-40B4-BE49-F238E27FC236}">
                  <a16:creationId xmlns:a16="http://schemas.microsoft.com/office/drawing/2014/main" id="{1E9995FB-9FE4-4848-90B1-D2413E7DC193}"/>
                </a:ext>
              </a:extLst>
            </p:cNvPr>
            <p:cNvSpPr txBox="1">
              <a:spLocks/>
            </p:cNvSpPr>
            <p:nvPr/>
          </p:nvSpPr>
          <p:spPr>
            <a:xfrm>
              <a:off x="2163556" y="4330622"/>
              <a:ext cx="1267968" cy="7190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pPr marL="0" indent="0" algn="ctr">
                <a:lnSpc>
                  <a:spcPct val="150000"/>
                </a:lnSpc>
                <a:buFont typeface="Lato"/>
                <a:buNone/>
              </a:pPr>
              <a:r>
                <a:rPr lang="en-US" sz="2400" dirty="0">
                  <a:solidFill>
                    <a:srgbClr val="000000"/>
                  </a:solidFill>
                  <a:latin typeface="Raleway" panose="020B0604020202020204" charset="0"/>
                  <a:ea typeface="Raleway"/>
                  <a:cs typeface="Raleway"/>
                  <a:sym typeface="Raleway"/>
                </a:rPr>
                <a:t>YES</a:t>
              </a:r>
            </a:p>
          </p:txBody>
        </p:sp>
        <p:sp>
          <p:nvSpPr>
            <p:cNvPr id="23" name="Google Shape;105;p15">
              <a:extLst>
                <a:ext uri="{FF2B5EF4-FFF2-40B4-BE49-F238E27FC236}">
                  <a16:creationId xmlns:a16="http://schemas.microsoft.com/office/drawing/2014/main" id="{59C4CB5B-C79E-456B-BDCF-E0A6BDCA0BD9}"/>
                </a:ext>
              </a:extLst>
            </p:cNvPr>
            <p:cNvSpPr txBox="1">
              <a:spLocks/>
            </p:cNvSpPr>
            <p:nvPr/>
          </p:nvSpPr>
          <p:spPr>
            <a:xfrm>
              <a:off x="4000759" y="4332894"/>
              <a:ext cx="1267968" cy="7190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pPr marL="0" indent="0" algn="ctr">
                <a:lnSpc>
                  <a:spcPct val="150000"/>
                </a:lnSpc>
                <a:buFont typeface="Lato"/>
                <a:buNone/>
              </a:pPr>
              <a:r>
                <a:rPr lang="en-US" sz="2400" dirty="0">
                  <a:solidFill>
                    <a:srgbClr val="000000"/>
                  </a:solidFill>
                  <a:latin typeface="Raleway" panose="020B0604020202020204" charset="0"/>
                  <a:ea typeface="Raleway"/>
                  <a:cs typeface="Raleway"/>
                  <a:sym typeface="Raleway"/>
                </a:rPr>
                <a:t>NO</a:t>
              </a:r>
            </a:p>
          </p:txBody>
        </p:sp>
        <p:sp>
          <p:nvSpPr>
            <p:cNvPr id="24" name="Google Shape;105;p15">
              <a:extLst>
                <a:ext uri="{FF2B5EF4-FFF2-40B4-BE49-F238E27FC236}">
                  <a16:creationId xmlns:a16="http://schemas.microsoft.com/office/drawing/2014/main" id="{1B028DD2-1F35-4F6C-9A31-32F230CCA790}"/>
                </a:ext>
              </a:extLst>
            </p:cNvPr>
            <p:cNvSpPr txBox="1">
              <a:spLocks/>
            </p:cNvSpPr>
            <p:nvPr/>
          </p:nvSpPr>
          <p:spPr>
            <a:xfrm>
              <a:off x="5732059" y="4328342"/>
              <a:ext cx="1733265" cy="7190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pPr marL="0" indent="0">
                <a:lnSpc>
                  <a:spcPct val="150000"/>
                </a:lnSpc>
                <a:buFont typeface="Lato"/>
                <a:buNone/>
              </a:pPr>
              <a:r>
                <a:rPr lang="en-US" sz="2400" dirty="0">
                  <a:solidFill>
                    <a:srgbClr val="000000"/>
                  </a:solidFill>
                  <a:latin typeface="Raleway" panose="020B0604020202020204" charset="0"/>
                  <a:ea typeface="Raleway"/>
                  <a:cs typeface="Raleway"/>
                  <a:sym typeface="Raleway"/>
                </a:rPr>
                <a:t>UNCLEAR</a:t>
              </a:r>
            </a:p>
          </p:txBody>
        </p:sp>
      </p:grpSp>
      <p:pic>
        <p:nvPicPr>
          <p:cNvPr id="32" name="Picture 31">
            <a:extLst>
              <a:ext uri="{FF2B5EF4-FFF2-40B4-BE49-F238E27FC236}">
                <a16:creationId xmlns:a16="http://schemas.microsoft.com/office/drawing/2014/main" id="{AAAD2BD9-11F0-49B7-8A8D-ED0DD547DF2A}"/>
              </a:ext>
            </a:extLst>
          </p:cNvPr>
          <p:cNvPicPr>
            <a:picLocks noChangeAspect="1"/>
          </p:cNvPicPr>
          <p:nvPr/>
        </p:nvPicPr>
        <p:blipFill>
          <a:blip r:embed="rId6"/>
          <a:srcRect t="4075" b="4075"/>
          <a:stretch/>
        </p:blipFill>
        <p:spPr>
          <a:xfrm>
            <a:off x="7465324" y="203200"/>
            <a:ext cx="1276004" cy="1172010"/>
          </a:xfrm>
          <a:prstGeom prst="rect">
            <a:avLst/>
          </a:prstGeom>
        </p:spPr>
      </p:pic>
    </p:spTree>
    <p:extLst>
      <p:ext uri="{BB962C8B-B14F-4D97-AF65-F5344CB8AC3E}">
        <p14:creationId xmlns:p14="http://schemas.microsoft.com/office/powerpoint/2010/main" val="29094329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7" name="Google Shape;104;p15"/>
          <p:cNvSpPr txBox="1">
            <a:spLocks noGrp="1"/>
          </p:cNvSpPr>
          <p:nvPr>
            <p:ph type="title"/>
          </p:nvPr>
        </p:nvSpPr>
        <p:spPr>
          <a:xfrm>
            <a:off x="677916" y="523025"/>
            <a:ext cx="7898525"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SLIDO</a:t>
            </a:r>
            <a:endParaRPr dirty="0"/>
          </a:p>
        </p:txBody>
      </p:sp>
      <p:sp>
        <p:nvSpPr>
          <p:cNvPr id="9" name="Google Shape;105;p15">
            <a:extLst>
              <a:ext uri="{FF2B5EF4-FFF2-40B4-BE49-F238E27FC236}">
                <a16:creationId xmlns:a16="http://schemas.microsoft.com/office/drawing/2014/main" id="{BEB57D98-FE47-C848-AE34-53140EC8C1D7}"/>
              </a:ext>
            </a:extLst>
          </p:cNvPr>
          <p:cNvSpPr txBox="1">
            <a:spLocks noGrp="1"/>
          </p:cNvSpPr>
          <p:nvPr>
            <p:ph type="body" idx="1"/>
          </p:nvPr>
        </p:nvSpPr>
        <p:spPr>
          <a:xfrm>
            <a:off x="769450" y="1240970"/>
            <a:ext cx="7898525" cy="2189019"/>
          </a:xfrm>
          <a:prstGeom prst="rect">
            <a:avLst/>
          </a:prstGeom>
        </p:spPr>
        <p:txBody>
          <a:bodyPr spcFirstLastPara="1" wrap="square" lIns="91425" tIns="91425" rIns="91425" bIns="91425" anchor="t" anchorCtr="0">
            <a:noAutofit/>
          </a:bodyPr>
          <a:lstStyle/>
          <a:p>
            <a:pPr marL="0" indent="0">
              <a:lnSpc>
                <a:spcPct val="150000"/>
              </a:lnSpc>
              <a:buNone/>
            </a:pPr>
            <a:r>
              <a:rPr lang="en-US" sz="2000" dirty="0">
                <a:solidFill>
                  <a:srgbClr val="000000"/>
                </a:solidFill>
                <a:latin typeface="Raleway" panose="020B0604020202020204" charset="0"/>
                <a:ea typeface="Raleway"/>
                <a:cs typeface="Raleway"/>
                <a:sym typeface="Raleway"/>
              </a:rPr>
              <a:t>Can a vendor or lobbyist of the City give you a gift with a value exceeding $100 if they give it to the City through the Council President’s Office or the Mayor’s Office?</a:t>
            </a:r>
          </a:p>
        </p:txBody>
      </p:sp>
      <p:grpSp>
        <p:nvGrpSpPr>
          <p:cNvPr id="14" name="Group 13">
            <a:extLst>
              <a:ext uri="{FF2B5EF4-FFF2-40B4-BE49-F238E27FC236}">
                <a16:creationId xmlns:a16="http://schemas.microsoft.com/office/drawing/2014/main" id="{181AD238-F1E4-4986-8D16-8D050B27A4D9}"/>
              </a:ext>
            </a:extLst>
          </p:cNvPr>
          <p:cNvGrpSpPr/>
          <p:nvPr/>
        </p:nvGrpSpPr>
        <p:grpSpPr>
          <a:xfrm>
            <a:off x="2163556" y="3190899"/>
            <a:ext cx="5301768" cy="1861045"/>
            <a:chOff x="2163556" y="3190899"/>
            <a:chExt cx="5301768" cy="1861045"/>
          </a:xfrm>
        </p:grpSpPr>
        <p:pic>
          <p:nvPicPr>
            <p:cNvPr id="15" name="Picture 14" descr="A picture containing vector graphics&#10;&#10;Description automatically generated">
              <a:extLst>
                <a:ext uri="{FF2B5EF4-FFF2-40B4-BE49-F238E27FC236}">
                  <a16:creationId xmlns:a16="http://schemas.microsoft.com/office/drawing/2014/main" id="{1F317618-507E-4D3E-B0A4-699C785E3377}"/>
                </a:ext>
              </a:extLst>
            </p:cNvPr>
            <p:cNvPicPr>
              <a:picLocks noChangeAspect="1"/>
            </p:cNvPicPr>
            <p:nvPr/>
          </p:nvPicPr>
          <p:blipFill>
            <a:blip r:embed="rId3"/>
            <a:stretch>
              <a:fillRect/>
            </a:stretch>
          </p:blipFill>
          <p:spPr>
            <a:xfrm>
              <a:off x="4000759" y="3190899"/>
              <a:ext cx="1267968" cy="1313332"/>
            </a:xfrm>
            <a:prstGeom prst="rect">
              <a:avLst/>
            </a:prstGeom>
          </p:spPr>
        </p:pic>
        <p:pic>
          <p:nvPicPr>
            <p:cNvPr id="16" name="Picture 15">
              <a:extLst>
                <a:ext uri="{FF2B5EF4-FFF2-40B4-BE49-F238E27FC236}">
                  <a16:creationId xmlns:a16="http://schemas.microsoft.com/office/drawing/2014/main" id="{028D7624-BD02-43A2-81F2-5B4670262C83}"/>
                </a:ext>
              </a:extLst>
            </p:cNvPr>
            <p:cNvPicPr>
              <a:picLocks noChangeAspect="1"/>
            </p:cNvPicPr>
            <p:nvPr/>
          </p:nvPicPr>
          <p:blipFill>
            <a:blip r:embed="rId4"/>
            <a:srcRect/>
            <a:stretch/>
          </p:blipFill>
          <p:spPr>
            <a:xfrm>
              <a:off x="2163556" y="3241659"/>
              <a:ext cx="1267968" cy="1166447"/>
            </a:xfrm>
            <a:prstGeom prst="rect">
              <a:avLst/>
            </a:prstGeom>
          </p:spPr>
        </p:pic>
        <p:pic>
          <p:nvPicPr>
            <p:cNvPr id="17" name="Picture 16" descr="A picture containing yellow, clipart&#10;&#10;Description automatically generated">
              <a:extLst>
                <a:ext uri="{FF2B5EF4-FFF2-40B4-BE49-F238E27FC236}">
                  <a16:creationId xmlns:a16="http://schemas.microsoft.com/office/drawing/2014/main" id="{9FF7EA28-7DDF-459E-9BA3-56AEAA71DA41}"/>
                </a:ext>
              </a:extLst>
            </p:cNvPr>
            <p:cNvPicPr>
              <a:picLocks noChangeAspect="1"/>
            </p:cNvPicPr>
            <p:nvPr/>
          </p:nvPicPr>
          <p:blipFill rotWithShape="1">
            <a:blip r:embed="rId5"/>
            <a:srcRect l="23661" t="1459" r="21717" b="1"/>
            <a:stretch/>
          </p:blipFill>
          <p:spPr>
            <a:xfrm>
              <a:off x="5837962" y="3190899"/>
              <a:ext cx="1249520" cy="1267968"/>
            </a:xfrm>
            <a:prstGeom prst="rect">
              <a:avLst/>
            </a:prstGeom>
          </p:spPr>
        </p:pic>
        <p:sp>
          <p:nvSpPr>
            <p:cNvPr id="18" name="Google Shape;105;p15">
              <a:extLst>
                <a:ext uri="{FF2B5EF4-FFF2-40B4-BE49-F238E27FC236}">
                  <a16:creationId xmlns:a16="http://schemas.microsoft.com/office/drawing/2014/main" id="{EEC64C4B-4821-4B76-8120-2974EDFE6824}"/>
                </a:ext>
              </a:extLst>
            </p:cNvPr>
            <p:cNvSpPr txBox="1">
              <a:spLocks/>
            </p:cNvSpPr>
            <p:nvPr/>
          </p:nvSpPr>
          <p:spPr>
            <a:xfrm>
              <a:off x="2163556" y="4330622"/>
              <a:ext cx="1267968" cy="7190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pPr marL="0" indent="0" algn="ctr">
                <a:lnSpc>
                  <a:spcPct val="150000"/>
                </a:lnSpc>
                <a:buFont typeface="Lato"/>
                <a:buNone/>
              </a:pPr>
              <a:r>
                <a:rPr lang="en-US" sz="2400" dirty="0">
                  <a:solidFill>
                    <a:srgbClr val="000000"/>
                  </a:solidFill>
                  <a:latin typeface="Raleway" panose="020B0604020202020204" charset="0"/>
                  <a:ea typeface="Raleway"/>
                  <a:cs typeface="Raleway"/>
                  <a:sym typeface="Raleway"/>
                </a:rPr>
                <a:t>YES</a:t>
              </a:r>
            </a:p>
          </p:txBody>
        </p:sp>
        <p:sp>
          <p:nvSpPr>
            <p:cNvPr id="19" name="Google Shape;105;p15">
              <a:extLst>
                <a:ext uri="{FF2B5EF4-FFF2-40B4-BE49-F238E27FC236}">
                  <a16:creationId xmlns:a16="http://schemas.microsoft.com/office/drawing/2014/main" id="{CD0378E0-119F-4B78-B866-DE2C39767B53}"/>
                </a:ext>
              </a:extLst>
            </p:cNvPr>
            <p:cNvSpPr txBox="1">
              <a:spLocks/>
            </p:cNvSpPr>
            <p:nvPr/>
          </p:nvSpPr>
          <p:spPr>
            <a:xfrm>
              <a:off x="4000759" y="4332894"/>
              <a:ext cx="1267968" cy="7190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pPr marL="0" indent="0" algn="ctr">
                <a:lnSpc>
                  <a:spcPct val="150000"/>
                </a:lnSpc>
                <a:buFont typeface="Lato"/>
                <a:buNone/>
              </a:pPr>
              <a:r>
                <a:rPr lang="en-US" sz="2400" dirty="0">
                  <a:solidFill>
                    <a:srgbClr val="000000"/>
                  </a:solidFill>
                  <a:latin typeface="Raleway" panose="020B0604020202020204" charset="0"/>
                  <a:ea typeface="Raleway"/>
                  <a:cs typeface="Raleway"/>
                  <a:sym typeface="Raleway"/>
                </a:rPr>
                <a:t>NO</a:t>
              </a:r>
            </a:p>
          </p:txBody>
        </p:sp>
        <p:sp>
          <p:nvSpPr>
            <p:cNvPr id="20" name="Google Shape;105;p15">
              <a:extLst>
                <a:ext uri="{FF2B5EF4-FFF2-40B4-BE49-F238E27FC236}">
                  <a16:creationId xmlns:a16="http://schemas.microsoft.com/office/drawing/2014/main" id="{E06AD63D-2C5A-476D-A05C-E59FE47969CC}"/>
                </a:ext>
              </a:extLst>
            </p:cNvPr>
            <p:cNvSpPr txBox="1">
              <a:spLocks/>
            </p:cNvSpPr>
            <p:nvPr/>
          </p:nvSpPr>
          <p:spPr>
            <a:xfrm>
              <a:off x="5732059" y="4328342"/>
              <a:ext cx="1733265" cy="7190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pPr marL="0" indent="0">
                <a:lnSpc>
                  <a:spcPct val="150000"/>
                </a:lnSpc>
                <a:buFont typeface="Lato"/>
                <a:buNone/>
              </a:pPr>
              <a:r>
                <a:rPr lang="en-US" sz="2400" dirty="0">
                  <a:solidFill>
                    <a:srgbClr val="000000"/>
                  </a:solidFill>
                  <a:latin typeface="Raleway" panose="020B0604020202020204" charset="0"/>
                  <a:ea typeface="Raleway"/>
                  <a:cs typeface="Raleway"/>
                  <a:sym typeface="Raleway"/>
                </a:rPr>
                <a:t>UNCLEAR</a:t>
              </a:r>
            </a:p>
          </p:txBody>
        </p:sp>
      </p:grpSp>
      <p:pic>
        <p:nvPicPr>
          <p:cNvPr id="21" name="Picture 20">
            <a:extLst>
              <a:ext uri="{FF2B5EF4-FFF2-40B4-BE49-F238E27FC236}">
                <a16:creationId xmlns:a16="http://schemas.microsoft.com/office/drawing/2014/main" id="{9651E5C0-9CFF-45B4-AB3D-96630212CAD0}"/>
              </a:ext>
            </a:extLst>
          </p:cNvPr>
          <p:cNvPicPr>
            <a:picLocks noChangeAspect="1"/>
          </p:cNvPicPr>
          <p:nvPr/>
        </p:nvPicPr>
        <p:blipFill>
          <a:blip r:embed="rId6"/>
          <a:srcRect t="4075" b="4075"/>
          <a:stretch/>
        </p:blipFill>
        <p:spPr>
          <a:xfrm>
            <a:off x="7550092" y="203200"/>
            <a:ext cx="1191236" cy="1094150"/>
          </a:xfrm>
          <a:prstGeom prst="rect">
            <a:avLst/>
          </a:prstGeom>
        </p:spPr>
      </p:pic>
    </p:spTree>
    <p:extLst>
      <p:ext uri="{BB962C8B-B14F-4D97-AF65-F5344CB8AC3E}">
        <p14:creationId xmlns:p14="http://schemas.microsoft.com/office/powerpoint/2010/main" val="13551318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7" name="Google Shape;104;p15"/>
          <p:cNvSpPr txBox="1">
            <a:spLocks noGrp="1"/>
          </p:cNvSpPr>
          <p:nvPr>
            <p:ph type="title"/>
          </p:nvPr>
        </p:nvSpPr>
        <p:spPr>
          <a:xfrm>
            <a:off x="677916" y="523025"/>
            <a:ext cx="7898525"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4" name="Text Placeholder 3">
            <a:extLst>
              <a:ext uri="{FF2B5EF4-FFF2-40B4-BE49-F238E27FC236}">
                <a16:creationId xmlns:a16="http://schemas.microsoft.com/office/drawing/2014/main" id="{E43F9683-6B9F-4CB6-96BC-0ABE0BA8F99F}"/>
              </a:ext>
            </a:extLst>
          </p:cNvPr>
          <p:cNvSpPr>
            <a:spLocks noGrp="1"/>
          </p:cNvSpPr>
          <p:nvPr>
            <p:ph type="body" idx="1"/>
          </p:nvPr>
        </p:nvSpPr>
        <p:spPr>
          <a:xfrm>
            <a:off x="0" y="523026"/>
            <a:ext cx="9143999" cy="4277574"/>
          </a:xfrm>
        </p:spPr>
        <p:txBody>
          <a:bodyPr/>
          <a:lstStyle/>
          <a:p>
            <a:endParaRPr lang="en-US" dirty="0"/>
          </a:p>
        </p:txBody>
      </p:sp>
      <p:graphicFrame>
        <p:nvGraphicFramePr>
          <p:cNvPr id="5" name="Diagram 4">
            <a:extLst>
              <a:ext uri="{FF2B5EF4-FFF2-40B4-BE49-F238E27FC236}">
                <a16:creationId xmlns:a16="http://schemas.microsoft.com/office/drawing/2014/main" id="{2BB2D250-DFAE-4B20-9826-87C5F9C08F57}"/>
              </a:ext>
            </a:extLst>
          </p:cNvPr>
          <p:cNvGraphicFramePr/>
          <p:nvPr>
            <p:extLst>
              <p:ext uri="{D42A27DB-BD31-4B8C-83A1-F6EECF244321}">
                <p14:modId xmlns:p14="http://schemas.microsoft.com/office/powerpoint/2010/main" val="464309578"/>
              </p:ext>
            </p:extLst>
          </p:nvPr>
        </p:nvGraphicFramePr>
        <p:xfrm>
          <a:off x="677915" y="523024"/>
          <a:ext cx="8466083" cy="44426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17492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a:off x="729450" y="198894"/>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Agenda: Annual State Ethics Training</a:t>
            </a:r>
            <a:br>
              <a:rPr lang="en" dirty="0"/>
            </a:br>
            <a:r>
              <a:rPr lang="en" dirty="0"/>
              <a:t>FINAL HOUR!!</a:t>
            </a:r>
            <a:endParaRPr dirty="0"/>
          </a:p>
        </p:txBody>
      </p:sp>
      <p:sp>
        <p:nvSpPr>
          <p:cNvPr id="105" name="Google Shape;105;p15"/>
          <p:cNvSpPr txBox="1">
            <a:spLocks noGrp="1"/>
          </p:cNvSpPr>
          <p:nvPr>
            <p:ph type="body" idx="1"/>
          </p:nvPr>
        </p:nvSpPr>
        <p:spPr>
          <a:xfrm>
            <a:off x="729450" y="1328234"/>
            <a:ext cx="7688700" cy="3380123"/>
          </a:xfrm>
          <a:prstGeom prst="rect">
            <a:avLst/>
          </a:prstGeom>
        </p:spPr>
        <p:txBody>
          <a:bodyPr spcFirstLastPara="1" wrap="square" lIns="91425" tIns="91425" rIns="91425" bIns="91425" anchor="t" anchorCtr="0">
            <a:noAutofit/>
          </a:bodyPr>
          <a:lstStyle/>
          <a:p>
            <a:pPr marL="342900" lvl="0" indent="-342900">
              <a:spcAft>
                <a:spcPts val="1800"/>
              </a:spcAft>
              <a:buFont typeface="+mj-lt"/>
              <a:buAutoNum type="arabicPeriod"/>
            </a:pPr>
            <a:r>
              <a:rPr lang="en-US" sz="2000" dirty="0">
                <a:solidFill>
                  <a:srgbClr val="000000"/>
                </a:solidFill>
                <a:latin typeface="Raleway"/>
                <a:ea typeface="Raleway"/>
                <a:cs typeface="Raleway"/>
                <a:sym typeface="Raleway"/>
              </a:rPr>
              <a:t>Welcome and Introductions</a:t>
            </a:r>
          </a:p>
          <a:p>
            <a:pPr marL="342900" lvl="0" indent="-342900">
              <a:spcAft>
                <a:spcPts val="1800"/>
              </a:spcAft>
              <a:buFont typeface="+mj-lt"/>
              <a:buAutoNum type="arabicPeriod"/>
            </a:pPr>
            <a:r>
              <a:rPr lang="en-US" sz="2000" dirty="0">
                <a:solidFill>
                  <a:srgbClr val="000000"/>
                </a:solidFill>
                <a:latin typeface="Raleway"/>
                <a:ea typeface="Raleway"/>
                <a:cs typeface="Raleway"/>
                <a:sym typeface="Raleway"/>
              </a:rPr>
              <a:t>What’s New with Ethics</a:t>
            </a:r>
          </a:p>
          <a:p>
            <a:pPr marL="342900" lvl="0" indent="-342900">
              <a:spcAft>
                <a:spcPts val="1800"/>
              </a:spcAft>
              <a:buFont typeface="+mj-lt"/>
              <a:buAutoNum type="arabicPeriod"/>
            </a:pPr>
            <a:r>
              <a:rPr lang="en-US" sz="2000" dirty="0">
                <a:solidFill>
                  <a:srgbClr val="000000"/>
                </a:solidFill>
                <a:latin typeface="Raleway"/>
                <a:ea typeface="Raleway"/>
                <a:cs typeface="Raleway"/>
                <a:sym typeface="Raleway"/>
              </a:rPr>
              <a:t>What’s Newsworthy in Ethics</a:t>
            </a:r>
          </a:p>
          <a:p>
            <a:pPr marL="342900" lvl="0" indent="-342900">
              <a:spcAft>
                <a:spcPts val="1800"/>
              </a:spcAft>
              <a:buFont typeface="+mj-lt"/>
              <a:buAutoNum type="arabicPeriod"/>
            </a:pPr>
            <a:r>
              <a:rPr lang="en-US" sz="2000" dirty="0">
                <a:solidFill>
                  <a:srgbClr val="000000"/>
                </a:solidFill>
                <a:latin typeface="Raleway"/>
                <a:ea typeface="Raleway"/>
                <a:cs typeface="Raleway"/>
                <a:sym typeface="Raleway"/>
              </a:rPr>
              <a:t>Wrap-Up/Questions &amp; Answers</a:t>
            </a:r>
          </a:p>
          <a:p>
            <a:pPr marL="342900" lvl="0" indent="-342900">
              <a:spcAft>
                <a:spcPts val="1800"/>
              </a:spcAft>
              <a:buFont typeface="+mj-lt"/>
              <a:buAutoNum type="arabicPeriod"/>
            </a:pPr>
            <a:endParaRPr lang="en-US" sz="2000" dirty="0">
              <a:solidFill>
                <a:srgbClr val="000000"/>
              </a:solidFill>
              <a:latin typeface="Raleway"/>
              <a:ea typeface="Raleway"/>
              <a:cs typeface="Raleway"/>
              <a:sym typeface="Raleway"/>
            </a:endParaRPr>
          </a:p>
          <a:p>
            <a:pPr marL="342900" lvl="0" indent="-342900">
              <a:spcAft>
                <a:spcPts val="1800"/>
              </a:spcAft>
              <a:buFont typeface="+mj-lt"/>
              <a:buAutoNum type="arabicPeriod"/>
            </a:pPr>
            <a:endParaRPr lang="en-US" sz="2000" dirty="0">
              <a:solidFill>
                <a:srgbClr val="000000"/>
              </a:solidFill>
              <a:latin typeface="Raleway"/>
              <a:ea typeface="Raleway"/>
              <a:cs typeface="Raleway"/>
              <a:sym typeface="Raleway"/>
            </a:endParaRPr>
          </a:p>
          <a:p>
            <a:pPr marL="0" lvl="0" indent="0">
              <a:buNone/>
            </a:pPr>
            <a:endParaRPr lang="en-US" sz="2400" dirty="0">
              <a:solidFill>
                <a:srgbClr val="000000"/>
              </a:solidFill>
              <a:latin typeface="Raleway"/>
              <a:ea typeface="Raleway"/>
              <a:cs typeface="Raleway"/>
              <a:sym typeface="Raleway"/>
            </a:endParaRPr>
          </a:p>
        </p:txBody>
      </p:sp>
    </p:spTree>
    <p:extLst>
      <p:ext uri="{BB962C8B-B14F-4D97-AF65-F5344CB8AC3E}">
        <p14:creationId xmlns:p14="http://schemas.microsoft.com/office/powerpoint/2010/main" val="35133210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7" name="Google Shape;104;p15"/>
          <p:cNvSpPr txBox="1">
            <a:spLocks noGrp="1"/>
          </p:cNvSpPr>
          <p:nvPr>
            <p:ph type="title"/>
          </p:nvPr>
        </p:nvSpPr>
        <p:spPr>
          <a:xfrm>
            <a:off x="677916" y="523025"/>
            <a:ext cx="7898525" cy="535200"/>
          </a:xfrm>
          <a:prstGeom prst="rect">
            <a:avLst/>
          </a:prstGeom>
        </p:spPr>
        <p:txBody>
          <a:bodyPr spcFirstLastPara="1" wrap="square" lIns="91425" tIns="91425" rIns="91425" bIns="91425" anchor="t" anchorCtr="0">
            <a:noAutofit/>
          </a:bodyPr>
          <a:lstStyle/>
          <a:p>
            <a:pPr marL="0" lvl="0" indent="0">
              <a:spcBef>
                <a:spcPts val="0"/>
              </a:spcBef>
              <a:spcAft>
                <a:spcPts val="1200"/>
              </a:spcAft>
              <a:buNone/>
            </a:pPr>
            <a:r>
              <a:rPr lang="en" dirty="0"/>
              <a:t>GIFTS PAID BY OTHERS:  RULE OF 3</a:t>
            </a:r>
            <a:endParaRPr dirty="0"/>
          </a:p>
        </p:txBody>
      </p:sp>
      <p:sp>
        <p:nvSpPr>
          <p:cNvPr id="9" name="Google Shape;105;p15">
            <a:extLst>
              <a:ext uri="{FF2B5EF4-FFF2-40B4-BE49-F238E27FC236}">
                <a16:creationId xmlns:a16="http://schemas.microsoft.com/office/drawing/2014/main" id="{BEB57D98-FE47-C848-AE34-53140EC8C1D7}"/>
              </a:ext>
            </a:extLst>
          </p:cNvPr>
          <p:cNvSpPr txBox="1">
            <a:spLocks noGrp="1"/>
          </p:cNvSpPr>
          <p:nvPr>
            <p:ph type="body" idx="1"/>
          </p:nvPr>
        </p:nvSpPr>
        <p:spPr>
          <a:xfrm>
            <a:off x="851338" y="1346314"/>
            <a:ext cx="7566811" cy="3339986"/>
          </a:xfrm>
          <a:prstGeom prst="rect">
            <a:avLst/>
          </a:prstGeom>
        </p:spPr>
        <p:txBody>
          <a:bodyPr spcFirstLastPara="1" wrap="square" lIns="91425" tIns="91425" rIns="91425" bIns="91425" anchor="t" anchorCtr="0">
            <a:noAutofit/>
          </a:bodyPr>
          <a:lstStyle/>
          <a:p>
            <a:pPr indent="-457200">
              <a:lnSpc>
                <a:spcPct val="100000"/>
              </a:lnSpc>
              <a:buFont typeface="+mj-lt"/>
              <a:buAutoNum type="arabicPeriod"/>
            </a:pPr>
            <a:r>
              <a:rPr lang="en-US" sz="2400" dirty="0">
                <a:solidFill>
                  <a:srgbClr val="000000"/>
                </a:solidFill>
                <a:latin typeface="Raleway" panose="020B0604020202020204" charset="0"/>
                <a:ea typeface="Raleway"/>
                <a:cs typeface="Raleway"/>
                <a:sym typeface="Raleway"/>
              </a:rPr>
              <a:t>Who Paid for Gift:  </a:t>
            </a:r>
          </a:p>
          <a:p>
            <a:pPr lvl="1" indent="-457200">
              <a:lnSpc>
                <a:spcPct val="100000"/>
              </a:lnSpc>
              <a:spcBef>
                <a:spcPts val="0"/>
              </a:spcBef>
              <a:buFont typeface="Wingdings" panose="05000000000000000000" pitchFamily="2" charset="2"/>
              <a:buChar char="q"/>
            </a:pPr>
            <a:r>
              <a:rPr lang="en-US" sz="2000" dirty="0">
                <a:solidFill>
                  <a:srgbClr val="000000"/>
                </a:solidFill>
                <a:latin typeface="Raleway" panose="020B0604020202020204" charset="0"/>
                <a:ea typeface="Raleway"/>
                <a:cs typeface="Raleway"/>
                <a:sym typeface="Raleway"/>
              </a:rPr>
              <a:t>Vendor, Lobbyist or Employer/Partner of Lobbyist? </a:t>
            </a:r>
          </a:p>
          <a:p>
            <a:pPr marL="457200" lvl="1" indent="0">
              <a:lnSpc>
                <a:spcPct val="100000"/>
              </a:lnSpc>
              <a:spcBef>
                <a:spcPts val="0"/>
              </a:spcBef>
              <a:buNone/>
            </a:pPr>
            <a:endParaRPr lang="en-US" sz="1800" dirty="0">
              <a:solidFill>
                <a:srgbClr val="000000"/>
              </a:solidFill>
              <a:latin typeface="Raleway" panose="020B0604020202020204" charset="0"/>
              <a:ea typeface="Raleway"/>
              <a:cs typeface="Raleway"/>
              <a:sym typeface="Raleway"/>
            </a:endParaRPr>
          </a:p>
          <a:p>
            <a:pPr indent="-457200">
              <a:lnSpc>
                <a:spcPct val="100000"/>
              </a:lnSpc>
              <a:buFont typeface="+mj-lt"/>
              <a:buAutoNum type="arabicPeriod"/>
            </a:pPr>
            <a:r>
              <a:rPr lang="en-US" sz="2400" dirty="0">
                <a:solidFill>
                  <a:srgbClr val="000000"/>
                </a:solidFill>
                <a:latin typeface="Raleway" panose="020B0604020202020204" charset="0"/>
                <a:ea typeface="Raleway"/>
                <a:cs typeface="Raleway"/>
                <a:sym typeface="Raleway"/>
              </a:rPr>
              <a:t>What is Value of Gift?</a:t>
            </a:r>
          </a:p>
          <a:p>
            <a:pPr lvl="1" indent="-457200">
              <a:lnSpc>
                <a:spcPct val="100000"/>
              </a:lnSpc>
              <a:spcBef>
                <a:spcPts val="0"/>
              </a:spcBef>
              <a:buFont typeface="Wingdings" panose="05000000000000000000" pitchFamily="2" charset="2"/>
              <a:buChar char="q"/>
            </a:pPr>
            <a:r>
              <a:rPr lang="en-US" sz="2000" dirty="0">
                <a:solidFill>
                  <a:srgbClr val="000000"/>
                </a:solidFill>
                <a:latin typeface="Raleway" panose="020B0604020202020204" charset="0"/>
                <a:ea typeface="Raleway"/>
                <a:cs typeface="Raleway"/>
                <a:sym typeface="Raleway"/>
              </a:rPr>
              <a:t>More Than $100?</a:t>
            </a:r>
          </a:p>
          <a:p>
            <a:pPr lvl="1" indent="-457200">
              <a:lnSpc>
                <a:spcPct val="100000"/>
              </a:lnSpc>
              <a:spcBef>
                <a:spcPts val="0"/>
              </a:spcBef>
              <a:buFont typeface="Wingdings" panose="05000000000000000000" pitchFamily="2" charset="2"/>
              <a:buChar char="q"/>
            </a:pPr>
            <a:endParaRPr lang="en-US" sz="1800" dirty="0">
              <a:solidFill>
                <a:srgbClr val="000000"/>
              </a:solidFill>
              <a:latin typeface="Raleway" panose="020B0604020202020204" charset="0"/>
              <a:ea typeface="Raleway"/>
              <a:cs typeface="Raleway"/>
              <a:sym typeface="Raleway"/>
            </a:endParaRPr>
          </a:p>
          <a:p>
            <a:pPr indent="-457200">
              <a:lnSpc>
                <a:spcPct val="100000"/>
              </a:lnSpc>
              <a:buFont typeface="+mj-lt"/>
              <a:buAutoNum type="arabicPeriod"/>
            </a:pPr>
            <a:r>
              <a:rPr lang="en-US" sz="2400" dirty="0">
                <a:solidFill>
                  <a:srgbClr val="000000"/>
                </a:solidFill>
                <a:latin typeface="Raleway" panose="020B0604020202020204" charset="0"/>
                <a:ea typeface="Raleway"/>
                <a:cs typeface="Raleway"/>
                <a:sym typeface="Raleway"/>
              </a:rPr>
              <a:t>Why Receiving Gift?</a:t>
            </a:r>
          </a:p>
          <a:p>
            <a:pPr lvl="1" indent="-457200">
              <a:lnSpc>
                <a:spcPct val="100000"/>
              </a:lnSpc>
              <a:spcBef>
                <a:spcPts val="0"/>
              </a:spcBef>
              <a:spcAft>
                <a:spcPts val="1200"/>
              </a:spcAft>
              <a:buFont typeface="Wingdings" panose="05000000000000000000" pitchFamily="2" charset="2"/>
              <a:buChar char="q"/>
            </a:pPr>
            <a:r>
              <a:rPr lang="en" sz="2000" dirty="0">
                <a:solidFill>
                  <a:srgbClr val="000000"/>
                </a:solidFill>
                <a:latin typeface="Raleway" panose="020B0604020202020204" charset="0"/>
              </a:rPr>
              <a:t>Does the Giver Expect/Want Something from You?</a:t>
            </a:r>
          </a:p>
          <a:p>
            <a:pPr lvl="1" indent="-457200">
              <a:lnSpc>
                <a:spcPct val="100000"/>
              </a:lnSpc>
              <a:spcBef>
                <a:spcPts val="0"/>
              </a:spcBef>
              <a:buFont typeface="Wingdings" panose="05000000000000000000" pitchFamily="2" charset="2"/>
              <a:buChar char="q"/>
            </a:pPr>
            <a:r>
              <a:rPr lang="en" sz="2000" dirty="0">
                <a:solidFill>
                  <a:srgbClr val="000000"/>
                </a:solidFill>
                <a:latin typeface="Raleway" panose="020B0604020202020204" charset="0"/>
              </a:rPr>
              <a:t>Is Giver Trying to Influence You?</a:t>
            </a:r>
            <a:br>
              <a:rPr lang="en" sz="2200" dirty="0">
                <a:solidFill>
                  <a:srgbClr val="000000"/>
                </a:solidFill>
                <a:latin typeface="Raleway" panose="020B0604020202020204" charset="0"/>
              </a:rPr>
            </a:br>
            <a:endParaRPr lang="en-US" sz="2200" dirty="0">
              <a:solidFill>
                <a:srgbClr val="000000"/>
              </a:solidFill>
              <a:latin typeface="Raleway" panose="020B0604020202020204" charset="0"/>
              <a:ea typeface="Raleway"/>
              <a:cs typeface="Raleway"/>
              <a:sym typeface="Raleway"/>
            </a:endParaRPr>
          </a:p>
          <a:p>
            <a:pPr indent="-457200">
              <a:lnSpc>
                <a:spcPct val="100000"/>
              </a:lnSpc>
              <a:buFont typeface="+mj-lt"/>
              <a:buAutoNum type="arabicPeriod"/>
            </a:pPr>
            <a:endParaRPr lang="en-US" sz="2200" dirty="0">
              <a:solidFill>
                <a:srgbClr val="000000"/>
              </a:solidFill>
              <a:latin typeface="Raleway" panose="020B0604020202020204" charset="0"/>
              <a:ea typeface="Raleway"/>
              <a:cs typeface="Raleway"/>
              <a:sym typeface="Raleway"/>
            </a:endParaRPr>
          </a:p>
          <a:p>
            <a:pPr marL="0" indent="0">
              <a:lnSpc>
                <a:spcPct val="150000"/>
              </a:lnSpc>
              <a:buNone/>
            </a:pPr>
            <a:endParaRPr lang="en-US" sz="2000" dirty="0">
              <a:solidFill>
                <a:srgbClr val="000000"/>
              </a:solidFill>
              <a:latin typeface="Raleway" panose="020B0604020202020204" charset="0"/>
              <a:ea typeface="Raleway"/>
              <a:cs typeface="Raleway"/>
              <a:sym typeface="Raleway"/>
            </a:endParaRPr>
          </a:p>
        </p:txBody>
      </p:sp>
      <p:pic>
        <p:nvPicPr>
          <p:cNvPr id="4" name="Picture 3" descr="A picture containing vector graphics&#10;&#10;Description automatically generated">
            <a:extLst>
              <a:ext uri="{FF2B5EF4-FFF2-40B4-BE49-F238E27FC236}">
                <a16:creationId xmlns:a16="http://schemas.microsoft.com/office/drawing/2014/main" id="{1C21976C-1878-4B66-83BE-EFE6B6DB9AEA}"/>
              </a:ext>
            </a:extLst>
          </p:cNvPr>
          <p:cNvPicPr>
            <a:picLocks noChangeAspect="1"/>
          </p:cNvPicPr>
          <p:nvPr/>
        </p:nvPicPr>
        <p:blipFill>
          <a:blip r:embed="rId3"/>
          <a:stretch>
            <a:fillRect/>
          </a:stretch>
        </p:blipFill>
        <p:spPr>
          <a:xfrm>
            <a:off x="7712246" y="104990"/>
            <a:ext cx="1059378" cy="1097280"/>
          </a:xfrm>
          <a:prstGeom prst="rect">
            <a:avLst/>
          </a:prstGeom>
        </p:spPr>
      </p:pic>
    </p:spTree>
    <p:extLst>
      <p:ext uri="{BB962C8B-B14F-4D97-AF65-F5344CB8AC3E}">
        <p14:creationId xmlns:p14="http://schemas.microsoft.com/office/powerpoint/2010/main" val="3320646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7" name="Google Shape;104;p15"/>
          <p:cNvSpPr txBox="1">
            <a:spLocks noGrp="1"/>
          </p:cNvSpPr>
          <p:nvPr>
            <p:ph type="title"/>
          </p:nvPr>
        </p:nvSpPr>
        <p:spPr>
          <a:xfrm>
            <a:off x="677916" y="523025"/>
            <a:ext cx="7898525" cy="535200"/>
          </a:xfrm>
          <a:prstGeom prst="rect">
            <a:avLst/>
          </a:prstGeom>
          <a:noFill/>
          <a:ln>
            <a:noFill/>
          </a:ln>
        </p:spPr>
        <p:txBody>
          <a:bodyPr spcFirstLastPara="1" wrap="square" lIns="91425" tIns="91425" rIns="91425" bIns="91425" anchor="t" anchorCtr="0">
            <a:noAutofit/>
          </a:bodyPr>
          <a:lstStyle/>
          <a:p>
            <a:r>
              <a:rPr lang="en" dirty="0"/>
              <a:t>SLIDO</a:t>
            </a:r>
            <a:endParaRPr dirty="0"/>
          </a:p>
        </p:txBody>
      </p:sp>
      <p:sp>
        <p:nvSpPr>
          <p:cNvPr id="9" name="Google Shape;105;p15">
            <a:extLst>
              <a:ext uri="{FF2B5EF4-FFF2-40B4-BE49-F238E27FC236}">
                <a16:creationId xmlns:a16="http://schemas.microsoft.com/office/drawing/2014/main" id="{BEB57D98-FE47-C848-AE34-53140EC8C1D7}"/>
              </a:ext>
            </a:extLst>
          </p:cNvPr>
          <p:cNvSpPr txBox="1">
            <a:spLocks noGrp="1"/>
          </p:cNvSpPr>
          <p:nvPr>
            <p:ph type="body" idx="1"/>
          </p:nvPr>
        </p:nvSpPr>
        <p:spPr>
          <a:xfrm>
            <a:off x="851338" y="1381124"/>
            <a:ext cx="7566811" cy="2055689"/>
          </a:xfrm>
          <a:prstGeom prst="rect">
            <a:avLst/>
          </a:prstGeom>
        </p:spPr>
        <p:txBody>
          <a:bodyPr spcFirstLastPara="1" wrap="square" lIns="91425" tIns="91425" rIns="91425" bIns="91425" anchor="t" anchorCtr="0">
            <a:noAutofit/>
          </a:bodyPr>
          <a:lstStyle/>
          <a:p>
            <a:pPr marL="0" indent="0">
              <a:lnSpc>
                <a:spcPct val="150000"/>
              </a:lnSpc>
              <a:buNone/>
            </a:pPr>
            <a:r>
              <a:rPr lang="en-US" sz="2400" dirty="0">
                <a:solidFill>
                  <a:srgbClr val="000000"/>
                </a:solidFill>
                <a:latin typeface="Raleway" panose="020B0604020202020204" charset="0"/>
                <a:ea typeface="Raleway"/>
                <a:cs typeface="Raleway"/>
                <a:sym typeface="Raleway"/>
              </a:rPr>
              <a:t>You receive tickets and VIP passes to Guns &amp; Hoses from the Police or Fire Union.  Can you accept this gift?</a:t>
            </a:r>
          </a:p>
        </p:txBody>
      </p:sp>
      <p:grpSp>
        <p:nvGrpSpPr>
          <p:cNvPr id="14" name="Group 13">
            <a:extLst>
              <a:ext uri="{FF2B5EF4-FFF2-40B4-BE49-F238E27FC236}">
                <a16:creationId xmlns:a16="http://schemas.microsoft.com/office/drawing/2014/main" id="{79E4E90F-0FD9-41E1-A905-D9A4A5F594B4}"/>
              </a:ext>
            </a:extLst>
          </p:cNvPr>
          <p:cNvGrpSpPr/>
          <p:nvPr/>
        </p:nvGrpSpPr>
        <p:grpSpPr>
          <a:xfrm>
            <a:off x="2163556" y="3190899"/>
            <a:ext cx="5301768" cy="1861045"/>
            <a:chOff x="2163556" y="3190899"/>
            <a:chExt cx="5301768" cy="1861045"/>
          </a:xfrm>
        </p:grpSpPr>
        <p:pic>
          <p:nvPicPr>
            <p:cNvPr id="15" name="Picture 14" descr="A picture containing vector graphics&#10;&#10;Description automatically generated">
              <a:extLst>
                <a:ext uri="{FF2B5EF4-FFF2-40B4-BE49-F238E27FC236}">
                  <a16:creationId xmlns:a16="http://schemas.microsoft.com/office/drawing/2014/main" id="{E9F8F0F4-5E5D-41B7-94C1-3A821D6627C1}"/>
                </a:ext>
              </a:extLst>
            </p:cNvPr>
            <p:cNvPicPr>
              <a:picLocks noChangeAspect="1"/>
            </p:cNvPicPr>
            <p:nvPr/>
          </p:nvPicPr>
          <p:blipFill>
            <a:blip r:embed="rId3"/>
            <a:stretch>
              <a:fillRect/>
            </a:stretch>
          </p:blipFill>
          <p:spPr>
            <a:xfrm>
              <a:off x="4000759" y="3190899"/>
              <a:ext cx="1267968" cy="1313332"/>
            </a:xfrm>
            <a:prstGeom prst="rect">
              <a:avLst/>
            </a:prstGeom>
          </p:spPr>
        </p:pic>
        <p:pic>
          <p:nvPicPr>
            <p:cNvPr id="16" name="Picture 15">
              <a:extLst>
                <a:ext uri="{FF2B5EF4-FFF2-40B4-BE49-F238E27FC236}">
                  <a16:creationId xmlns:a16="http://schemas.microsoft.com/office/drawing/2014/main" id="{DF3973FF-9FC2-4DEE-AE1A-BA367A02AAED}"/>
                </a:ext>
              </a:extLst>
            </p:cNvPr>
            <p:cNvPicPr>
              <a:picLocks noChangeAspect="1"/>
            </p:cNvPicPr>
            <p:nvPr/>
          </p:nvPicPr>
          <p:blipFill>
            <a:blip r:embed="rId4"/>
            <a:srcRect/>
            <a:stretch/>
          </p:blipFill>
          <p:spPr>
            <a:xfrm>
              <a:off x="2163556" y="3241659"/>
              <a:ext cx="1267968" cy="1166447"/>
            </a:xfrm>
            <a:prstGeom prst="rect">
              <a:avLst/>
            </a:prstGeom>
          </p:spPr>
        </p:pic>
        <p:pic>
          <p:nvPicPr>
            <p:cNvPr id="17" name="Picture 16" descr="A picture containing yellow, clipart&#10;&#10;Description automatically generated">
              <a:extLst>
                <a:ext uri="{FF2B5EF4-FFF2-40B4-BE49-F238E27FC236}">
                  <a16:creationId xmlns:a16="http://schemas.microsoft.com/office/drawing/2014/main" id="{E1989325-26D2-4B75-8495-65DB01DEEAED}"/>
                </a:ext>
              </a:extLst>
            </p:cNvPr>
            <p:cNvPicPr>
              <a:picLocks noChangeAspect="1"/>
            </p:cNvPicPr>
            <p:nvPr/>
          </p:nvPicPr>
          <p:blipFill rotWithShape="1">
            <a:blip r:embed="rId5"/>
            <a:srcRect l="23661" t="1459" r="21717" b="1"/>
            <a:stretch/>
          </p:blipFill>
          <p:spPr>
            <a:xfrm>
              <a:off x="5837962" y="3190899"/>
              <a:ext cx="1249520" cy="1267968"/>
            </a:xfrm>
            <a:prstGeom prst="rect">
              <a:avLst/>
            </a:prstGeom>
          </p:spPr>
        </p:pic>
        <p:sp>
          <p:nvSpPr>
            <p:cNvPr id="18" name="Google Shape;105;p15">
              <a:extLst>
                <a:ext uri="{FF2B5EF4-FFF2-40B4-BE49-F238E27FC236}">
                  <a16:creationId xmlns:a16="http://schemas.microsoft.com/office/drawing/2014/main" id="{AC4620E8-5F36-47A8-A709-D922D48F0240}"/>
                </a:ext>
              </a:extLst>
            </p:cNvPr>
            <p:cNvSpPr txBox="1">
              <a:spLocks/>
            </p:cNvSpPr>
            <p:nvPr/>
          </p:nvSpPr>
          <p:spPr>
            <a:xfrm>
              <a:off x="2163556" y="4330622"/>
              <a:ext cx="1267968" cy="7190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pPr marL="0" indent="0" algn="ctr">
                <a:lnSpc>
                  <a:spcPct val="150000"/>
                </a:lnSpc>
                <a:buFont typeface="Lato"/>
                <a:buNone/>
              </a:pPr>
              <a:r>
                <a:rPr lang="en-US" sz="2400" dirty="0">
                  <a:solidFill>
                    <a:srgbClr val="000000"/>
                  </a:solidFill>
                  <a:latin typeface="Raleway" panose="020B0604020202020204" charset="0"/>
                  <a:ea typeface="Raleway"/>
                  <a:cs typeface="Raleway"/>
                  <a:sym typeface="Raleway"/>
                </a:rPr>
                <a:t>YES</a:t>
              </a:r>
            </a:p>
          </p:txBody>
        </p:sp>
        <p:sp>
          <p:nvSpPr>
            <p:cNvPr id="19" name="Google Shape;105;p15">
              <a:extLst>
                <a:ext uri="{FF2B5EF4-FFF2-40B4-BE49-F238E27FC236}">
                  <a16:creationId xmlns:a16="http://schemas.microsoft.com/office/drawing/2014/main" id="{168CBA30-9E12-42BE-A4AC-3C03730E555C}"/>
                </a:ext>
              </a:extLst>
            </p:cNvPr>
            <p:cNvSpPr txBox="1">
              <a:spLocks/>
            </p:cNvSpPr>
            <p:nvPr/>
          </p:nvSpPr>
          <p:spPr>
            <a:xfrm>
              <a:off x="4000759" y="4332894"/>
              <a:ext cx="1267968" cy="7190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pPr marL="0" indent="0" algn="ctr">
                <a:lnSpc>
                  <a:spcPct val="150000"/>
                </a:lnSpc>
                <a:buFont typeface="Lato"/>
                <a:buNone/>
              </a:pPr>
              <a:r>
                <a:rPr lang="en-US" sz="2400" dirty="0">
                  <a:solidFill>
                    <a:srgbClr val="000000"/>
                  </a:solidFill>
                  <a:latin typeface="Raleway" panose="020B0604020202020204" charset="0"/>
                  <a:ea typeface="Raleway"/>
                  <a:cs typeface="Raleway"/>
                  <a:sym typeface="Raleway"/>
                </a:rPr>
                <a:t>NO</a:t>
              </a:r>
            </a:p>
          </p:txBody>
        </p:sp>
        <p:sp>
          <p:nvSpPr>
            <p:cNvPr id="20" name="Google Shape;105;p15">
              <a:extLst>
                <a:ext uri="{FF2B5EF4-FFF2-40B4-BE49-F238E27FC236}">
                  <a16:creationId xmlns:a16="http://schemas.microsoft.com/office/drawing/2014/main" id="{5DCCDE3A-B736-42F3-A4BA-69F126DB8BEA}"/>
                </a:ext>
              </a:extLst>
            </p:cNvPr>
            <p:cNvSpPr txBox="1">
              <a:spLocks/>
            </p:cNvSpPr>
            <p:nvPr/>
          </p:nvSpPr>
          <p:spPr>
            <a:xfrm>
              <a:off x="5732059" y="4328342"/>
              <a:ext cx="1733265" cy="7190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pPr marL="0" indent="0">
                <a:lnSpc>
                  <a:spcPct val="150000"/>
                </a:lnSpc>
                <a:buFont typeface="Lato"/>
                <a:buNone/>
              </a:pPr>
              <a:r>
                <a:rPr lang="en-US" sz="2400" dirty="0">
                  <a:solidFill>
                    <a:srgbClr val="000000"/>
                  </a:solidFill>
                  <a:latin typeface="Raleway" panose="020B0604020202020204" charset="0"/>
                  <a:ea typeface="Raleway"/>
                  <a:cs typeface="Raleway"/>
                  <a:sym typeface="Raleway"/>
                </a:rPr>
                <a:t>UNCLEAR</a:t>
              </a:r>
            </a:p>
          </p:txBody>
        </p:sp>
      </p:grpSp>
      <p:pic>
        <p:nvPicPr>
          <p:cNvPr id="21" name="Picture 20">
            <a:extLst>
              <a:ext uri="{FF2B5EF4-FFF2-40B4-BE49-F238E27FC236}">
                <a16:creationId xmlns:a16="http://schemas.microsoft.com/office/drawing/2014/main" id="{0DF8F96C-973D-4300-B4E5-D4029C2EDF29}"/>
              </a:ext>
            </a:extLst>
          </p:cNvPr>
          <p:cNvPicPr>
            <a:picLocks noChangeAspect="1"/>
          </p:cNvPicPr>
          <p:nvPr/>
        </p:nvPicPr>
        <p:blipFill>
          <a:blip r:embed="rId6"/>
          <a:srcRect t="4075" b="4075"/>
          <a:stretch/>
        </p:blipFill>
        <p:spPr>
          <a:xfrm>
            <a:off x="7282020" y="203200"/>
            <a:ext cx="1459307" cy="1340374"/>
          </a:xfrm>
          <a:prstGeom prst="rect">
            <a:avLst/>
          </a:prstGeom>
        </p:spPr>
      </p:pic>
    </p:spTree>
    <p:extLst>
      <p:ext uri="{BB962C8B-B14F-4D97-AF65-F5344CB8AC3E}">
        <p14:creationId xmlns:p14="http://schemas.microsoft.com/office/powerpoint/2010/main" val="4705288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7" name="Google Shape;104;p15"/>
          <p:cNvSpPr txBox="1">
            <a:spLocks noGrp="1"/>
          </p:cNvSpPr>
          <p:nvPr>
            <p:ph type="title"/>
          </p:nvPr>
        </p:nvSpPr>
        <p:spPr>
          <a:xfrm>
            <a:off x="677916" y="523025"/>
            <a:ext cx="7898525" cy="535200"/>
          </a:xfrm>
          <a:prstGeom prst="rect">
            <a:avLst/>
          </a:prstGeom>
          <a:noFill/>
          <a:ln>
            <a:noFill/>
          </a:ln>
        </p:spPr>
        <p:txBody>
          <a:bodyPr spcFirstLastPara="1" wrap="square" lIns="91425" tIns="91425" rIns="91425" bIns="91425" anchor="t" anchorCtr="0">
            <a:noAutofit/>
          </a:bodyPr>
          <a:lstStyle/>
          <a:p>
            <a:r>
              <a:rPr lang="en" dirty="0"/>
              <a:t>SLIDO</a:t>
            </a:r>
            <a:endParaRPr dirty="0"/>
          </a:p>
        </p:txBody>
      </p:sp>
      <p:sp>
        <p:nvSpPr>
          <p:cNvPr id="9" name="Google Shape;105;p15">
            <a:extLst>
              <a:ext uri="{FF2B5EF4-FFF2-40B4-BE49-F238E27FC236}">
                <a16:creationId xmlns:a16="http://schemas.microsoft.com/office/drawing/2014/main" id="{BEB57D98-FE47-C848-AE34-53140EC8C1D7}"/>
              </a:ext>
            </a:extLst>
          </p:cNvPr>
          <p:cNvSpPr txBox="1">
            <a:spLocks noGrp="1"/>
          </p:cNvSpPr>
          <p:nvPr>
            <p:ph type="body" idx="1"/>
          </p:nvPr>
        </p:nvSpPr>
        <p:spPr>
          <a:xfrm>
            <a:off x="851338" y="1381124"/>
            <a:ext cx="7566811" cy="2055689"/>
          </a:xfrm>
          <a:prstGeom prst="rect">
            <a:avLst/>
          </a:prstGeom>
        </p:spPr>
        <p:txBody>
          <a:bodyPr spcFirstLastPara="1" wrap="square" lIns="91425" tIns="91425" rIns="91425" bIns="91425" anchor="t" anchorCtr="0">
            <a:noAutofit/>
          </a:bodyPr>
          <a:lstStyle/>
          <a:p>
            <a:pPr marL="0" indent="0">
              <a:lnSpc>
                <a:spcPct val="150000"/>
              </a:lnSpc>
              <a:buNone/>
            </a:pPr>
            <a:r>
              <a:rPr lang="en-US" sz="2400" dirty="0">
                <a:solidFill>
                  <a:srgbClr val="000000"/>
                </a:solidFill>
                <a:latin typeface="Raleway" panose="020B0604020202020204" charset="0"/>
                <a:ea typeface="Raleway"/>
                <a:cs typeface="Raleway"/>
                <a:sym typeface="Raleway"/>
              </a:rPr>
              <a:t>You can accept tickets and VIP passes to Guns &amp; Hoses from the Police or Fire Union.  If value is more than $100, report on Form 9.</a:t>
            </a:r>
          </a:p>
          <a:p>
            <a:pPr marL="0" indent="0">
              <a:lnSpc>
                <a:spcPct val="150000"/>
              </a:lnSpc>
              <a:buNone/>
            </a:pPr>
            <a:endParaRPr lang="en-US" sz="2400" dirty="0">
              <a:solidFill>
                <a:srgbClr val="000000"/>
              </a:solidFill>
              <a:latin typeface="Raleway" panose="020B0604020202020204" charset="0"/>
              <a:ea typeface="Raleway"/>
              <a:cs typeface="Raleway"/>
              <a:sym typeface="Raleway"/>
            </a:endParaRPr>
          </a:p>
          <a:p>
            <a:pPr marL="0" indent="0">
              <a:lnSpc>
                <a:spcPct val="150000"/>
              </a:lnSpc>
              <a:buNone/>
            </a:pPr>
            <a:endParaRPr lang="en-US" sz="2400" dirty="0">
              <a:solidFill>
                <a:srgbClr val="000000"/>
              </a:solidFill>
              <a:latin typeface="Raleway" panose="020B0604020202020204" charset="0"/>
              <a:ea typeface="Raleway"/>
              <a:cs typeface="Raleway"/>
              <a:sym typeface="Raleway"/>
            </a:endParaRPr>
          </a:p>
        </p:txBody>
      </p:sp>
      <p:grpSp>
        <p:nvGrpSpPr>
          <p:cNvPr id="4" name="Group 3">
            <a:extLst>
              <a:ext uri="{FF2B5EF4-FFF2-40B4-BE49-F238E27FC236}">
                <a16:creationId xmlns:a16="http://schemas.microsoft.com/office/drawing/2014/main" id="{6D4AA80D-D24E-4724-A6D1-097615EC8772}"/>
              </a:ext>
            </a:extLst>
          </p:cNvPr>
          <p:cNvGrpSpPr/>
          <p:nvPr/>
        </p:nvGrpSpPr>
        <p:grpSpPr>
          <a:xfrm>
            <a:off x="3807387" y="3315847"/>
            <a:ext cx="1461340" cy="1550106"/>
            <a:chOff x="2163556" y="2949834"/>
            <a:chExt cx="1461340" cy="1665135"/>
          </a:xfrm>
        </p:grpSpPr>
        <p:pic>
          <p:nvPicPr>
            <p:cNvPr id="6" name="Picture 5">
              <a:extLst>
                <a:ext uri="{FF2B5EF4-FFF2-40B4-BE49-F238E27FC236}">
                  <a16:creationId xmlns:a16="http://schemas.microsoft.com/office/drawing/2014/main" id="{1EED7A93-6D22-4D2E-8897-E888F95B7280}"/>
                </a:ext>
              </a:extLst>
            </p:cNvPr>
            <p:cNvPicPr>
              <a:picLocks noChangeAspect="1"/>
            </p:cNvPicPr>
            <p:nvPr/>
          </p:nvPicPr>
          <p:blipFill>
            <a:blip r:embed="rId3"/>
            <a:srcRect/>
            <a:stretch/>
          </p:blipFill>
          <p:spPr>
            <a:xfrm>
              <a:off x="2356928" y="2949834"/>
              <a:ext cx="1267968" cy="1253006"/>
            </a:xfrm>
            <a:prstGeom prst="rect">
              <a:avLst/>
            </a:prstGeom>
          </p:spPr>
        </p:pic>
        <p:sp>
          <p:nvSpPr>
            <p:cNvPr id="10" name="Google Shape;105;p15">
              <a:extLst>
                <a:ext uri="{FF2B5EF4-FFF2-40B4-BE49-F238E27FC236}">
                  <a16:creationId xmlns:a16="http://schemas.microsoft.com/office/drawing/2014/main" id="{15753C0F-891F-49AB-A294-6B8AF857349C}"/>
                </a:ext>
              </a:extLst>
            </p:cNvPr>
            <p:cNvSpPr txBox="1">
              <a:spLocks/>
            </p:cNvSpPr>
            <p:nvPr/>
          </p:nvSpPr>
          <p:spPr>
            <a:xfrm>
              <a:off x="2163556" y="4087581"/>
              <a:ext cx="1461340" cy="5273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pPr marL="0" indent="0" algn="ctr">
                <a:lnSpc>
                  <a:spcPct val="150000"/>
                </a:lnSpc>
                <a:buFont typeface="Lato"/>
                <a:buNone/>
              </a:pPr>
              <a:r>
                <a:rPr lang="en-US" sz="2400" dirty="0">
                  <a:solidFill>
                    <a:srgbClr val="000000"/>
                  </a:solidFill>
                  <a:latin typeface="Raleway" panose="020B0604020202020204" charset="0"/>
                  <a:ea typeface="Raleway"/>
                  <a:cs typeface="Raleway"/>
                  <a:sym typeface="Raleway"/>
                </a:rPr>
                <a:t>YES</a:t>
              </a:r>
            </a:p>
          </p:txBody>
        </p:sp>
      </p:grpSp>
      <p:pic>
        <p:nvPicPr>
          <p:cNvPr id="8" name="Picture 7">
            <a:extLst>
              <a:ext uri="{FF2B5EF4-FFF2-40B4-BE49-F238E27FC236}">
                <a16:creationId xmlns:a16="http://schemas.microsoft.com/office/drawing/2014/main" id="{F3208BAF-5CFE-46FB-9F19-3FBF03834783}"/>
              </a:ext>
            </a:extLst>
          </p:cNvPr>
          <p:cNvPicPr>
            <a:picLocks noChangeAspect="1"/>
          </p:cNvPicPr>
          <p:nvPr/>
        </p:nvPicPr>
        <p:blipFill>
          <a:blip r:embed="rId4"/>
          <a:srcRect t="4075" b="4075"/>
          <a:stretch/>
        </p:blipFill>
        <p:spPr>
          <a:xfrm>
            <a:off x="7248024" y="203200"/>
            <a:ext cx="1493304" cy="1371600"/>
          </a:xfrm>
          <a:prstGeom prst="rect">
            <a:avLst/>
          </a:prstGeom>
        </p:spPr>
      </p:pic>
    </p:spTree>
    <p:extLst>
      <p:ext uri="{BB962C8B-B14F-4D97-AF65-F5344CB8AC3E}">
        <p14:creationId xmlns:p14="http://schemas.microsoft.com/office/powerpoint/2010/main" val="23399675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7" name="Google Shape;104;p15"/>
          <p:cNvSpPr txBox="1">
            <a:spLocks noGrp="1"/>
          </p:cNvSpPr>
          <p:nvPr>
            <p:ph type="title"/>
          </p:nvPr>
        </p:nvSpPr>
        <p:spPr>
          <a:xfrm>
            <a:off x="677916" y="523025"/>
            <a:ext cx="7898525"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SLIDO</a:t>
            </a:r>
            <a:endParaRPr dirty="0"/>
          </a:p>
        </p:txBody>
      </p:sp>
      <p:sp>
        <p:nvSpPr>
          <p:cNvPr id="9" name="Google Shape;105;p15">
            <a:extLst>
              <a:ext uri="{FF2B5EF4-FFF2-40B4-BE49-F238E27FC236}">
                <a16:creationId xmlns:a16="http://schemas.microsoft.com/office/drawing/2014/main" id="{BEB57D98-FE47-C848-AE34-53140EC8C1D7}"/>
              </a:ext>
            </a:extLst>
          </p:cNvPr>
          <p:cNvSpPr txBox="1">
            <a:spLocks noGrp="1"/>
          </p:cNvSpPr>
          <p:nvPr>
            <p:ph type="body" idx="1"/>
          </p:nvPr>
        </p:nvSpPr>
        <p:spPr>
          <a:xfrm>
            <a:off x="677916" y="1284514"/>
            <a:ext cx="8199953" cy="2111356"/>
          </a:xfrm>
          <a:prstGeom prst="rect">
            <a:avLst/>
          </a:prstGeom>
        </p:spPr>
        <p:txBody>
          <a:bodyPr spcFirstLastPara="1" wrap="square" lIns="91425" tIns="91425" rIns="91425" bIns="91425" anchor="t" anchorCtr="0">
            <a:noAutofit/>
          </a:bodyPr>
          <a:lstStyle/>
          <a:p>
            <a:pPr marL="0" indent="0">
              <a:lnSpc>
                <a:spcPct val="150000"/>
              </a:lnSpc>
              <a:buNone/>
            </a:pPr>
            <a:r>
              <a:rPr lang="en-US" sz="2000" dirty="0">
                <a:solidFill>
                  <a:srgbClr val="000000"/>
                </a:solidFill>
                <a:latin typeface="Raleway" panose="020B0604020202020204" charset="0"/>
                <a:ea typeface="Raleway"/>
                <a:cs typeface="Raleway"/>
                <a:sym typeface="Raleway"/>
              </a:rPr>
              <a:t>The Council President gives you two tickets to the Jacksonville Symphony that are </a:t>
            </a:r>
            <a:r>
              <a:rPr lang="en-US" sz="2000" b="1" u="sng" dirty="0">
                <a:solidFill>
                  <a:srgbClr val="000000"/>
                </a:solidFill>
                <a:latin typeface="Raleway" panose="020B0604020202020204" charset="0"/>
                <a:ea typeface="Raleway"/>
                <a:cs typeface="Raleway"/>
                <a:sym typeface="Raleway"/>
              </a:rPr>
              <a:t>NOT</a:t>
            </a:r>
            <a:r>
              <a:rPr lang="en-US" sz="2000" b="1" dirty="0">
                <a:solidFill>
                  <a:srgbClr val="000000"/>
                </a:solidFill>
                <a:latin typeface="Raleway" panose="020B0604020202020204" charset="0"/>
                <a:ea typeface="Raleway"/>
                <a:cs typeface="Raleway"/>
                <a:sym typeface="Raleway"/>
              </a:rPr>
              <a:t> part of the City’s contract with the Symphony.</a:t>
            </a:r>
            <a:r>
              <a:rPr lang="en-US" sz="2000" dirty="0">
                <a:solidFill>
                  <a:srgbClr val="000000"/>
                </a:solidFill>
                <a:latin typeface="Raleway" panose="020B0604020202020204" charset="0"/>
                <a:ea typeface="Raleway"/>
                <a:cs typeface="Raleway"/>
                <a:sym typeface="Raleway"/>
              </a:rPr>
              <a:t> The Symphony is doing business with the City and the tickets together have a $150 face value. Can you accept the tickets?</a:t>
            </a:r>
          </a:p>
        </p:txBody>
      </p:sp>
      <p:grpSp>
        <p:nvGrpSpPr>
          <p:cNvPr id="14" name="Group 13">
            <a:extLst>
              <a:ext uri="{FF2B5EF4-FFF2-40B4-BE49-F238E27FC236}">
                <a16:creationId xmlns:a16="http://schemas.microsoft.com/office/drawing/2014/main" id="{E78F844C-7D55-46A4-8048-95628172BAF6}"/>
              </a:ext>
            </a:extLst>
          </p:cNvPr>
          <p:cNvGrpSpPr/>
          <p:nvPr/>
        </p:nvGrpSpPr>
        <p:grpSpPr>
          <a:xfrm>
            <a:off x="2163556" y="3190899"/>
            <a:ext cx="5301768" cy="1861045"/>
            <a:chOff x="2163556" y="3190899"/>
            <a:chExt cx="5301768" cy="1861045"/>
          </a:xfrm>
        </p:grpSpPr>
        <p:pic>
          <p:nvPicPr>
            <p:cNvPr id="15" name="Picture 14" descr="A picture containing vector graphics&#10;&#10;Description automatically generated">
              <a:extLst>
                <a:ext uri="{FF2B5EF4-FFF2-40B4-BE49-F238E27FC236}">
                  <a16:creationId xmlns:a16="http://schemas.microsoft.com/office/drawing/2014/main" id="{6E00086D-3EC8-4175-864B-EBB777BC546D}"/>
                </a:ext>
              </a:extLst>
            </p:cNvPr>
            <p:cNvPicPr>
              <a:picLocks noChangeAspect="1"/>
            </p:cNvPicPr>
            <p:nvPr/>
          </p:nvPicPr>
          <p:blipFill>
            <a:blip r:embed="rId3"/>
            <a:stretch>
              <a:fillRect/>
            </a:stretch>
          </p:blipFill>
          <p:spPr>
            <a:xfrm>
              <a:off x="4000759" y="3190899"/>
              <a:ext cx="1267968" cy="1313332"/>
            </a:xfrm>
            <a:prstGeom prst="rect">
              <a:avLst/>
            </a:prstGeom>
          </p:spPr>
        </p:pic>
        <p:pic>
          <p:nvPicPr>
            <p:cNvPr id="16" name="Picture 15">
              <a:extLst>
                <a:ext uri="{FF2B5EF4-FFF2-40B4-BE49-F238E27FC236}">
                  <a16:creationId xmlns:a16="http://schemas.microsoft.com/office/drawing/2014/main" id="{6C9727FA-0011-4E26-A48F-EDF217476B7E}"/>
                </a:ext>
              </a:extLst>
            </p:cNvPr>
            <p:cNvPicPr>
              <a:picLocks noChangeAspect="1"/>
            </p:cNvPicPr>
            <p:nvPr/>
          </p:nvPicPr>
          <p:blipFill>
            <a:blip r:embed="rId4"/>
            <a:srcRect/>
            <a:stretch/>
          </p:blipFill>
          <p:spPr>
            <a:xfrm>
              <a:off x="2163556" y="3241659"/>
              <a:ext cx="1267968" cy="1166447"/>
            </a:xfrm>
            <a:prstGeom prst="rect">
              <a:avLst/>
            </a:prstGeom>
          </p:spPr>
        </p:pic>
        <p:pic>
          <p:nvPicPr>
            <p:cNvPr id="17" name="Picture 16" descr="A picture containing yellow, clipart&#10;&#10;Description automatically generated">
              <a:extLst>
                <a:ext uri="{FF2B5EF4-FFF2-40B4-BE49-F238E27FC236}">
                  <a16:creationId xmlns:a16="http://schemas.microsoft.com/office/drawing/2014/main" id="{BF647CCD-E3BC-4030-A534-84A86364AF5D}"/>
                </a:ext>
              </a:extLst>
            </p:cNvPr>
            <p:cNvPicPr>
              <a:picLocks noChangeAspect="1"/>
            </p:cNvPicPr>
            <p:nvPr/>
          </p:nvPicPr>
          <p:blipFill rotWithShape="1">
            <a:blip r:embed="rId5"/>
            <a:srcRect l="23661" t="1459" r="21717" b="1"/>
            <a:stretch/>
          </p:blipFill>
          <p:spPr>
            <a:xfrm>
              <a:off x="5837962" y="3190899"/>
              <a:ext cx="1249520" cy="1267968"/>
            </a:xfrm>
            <a:prstGeom prst="rect">
              <a:avLst/>
            </a:prstGeom>
          </p:spPr>
        </p:pic>
        <p:sp>
          <p:nvSpPr>
            <p:cNvPr id="18" name="Google Shape;105;p15">
              <a:extLst>
                <a:ext uri="{FF2B5EF4-FFF2-40B4-BE49-F238E27FC236}">
                  <a16:creationId xmlns:a16="http://schemas.microsoft.com/office/drawing/2014/main" id="{E082CA03-8407-4D70-9DC5-F441DF27CF2C}"/>
                </a:ext>
              </a:extLst>
            </p:cNvPr>
            <p:cNvSpPr txBox="1">
              <a:spLocks/>
            </p:cNvSpPr>
            <p:nvPr/>
          </p:nvSpPr>
          <p:spPr>
            <a:xfrm>
              <a:off x="2163556" y="4330622"/>
              <a:ext cx="1267968" cy="7190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pPr marL="0" indent="0" algn="ctr">
                <a:lnSpc>
                  <a:spcPct val="150000"/>
                </a:lnSpc>
                <a:buFont typeface="Lato"/>
                <a:buNone/>
              </a:pPr>
              <a:r>
                <a:rPr lang="en-US" sz="2400" dirty="0">
                  <a:solidFill>
                    <a:srgbClr val="000000"/>
                  </a:solidFill>
                  <a:latin typeface="Raleway" panose="020B0604020202020204" charset="0"/>
                  <a:ea typeface="Raleway"/>
                  <a:cs typeface="Raleway"/>
                  <a:sym typeface="Raleway"/>
                </a:rPr>
                <a:t>YES</a:t>
              </a:r>
            </a:p>
          </p:txBody>
        </p:sp>
        <p:sp>
          <p:nvSpPr>
            <p:cNvPr id="19" name="Google Shape;105;p15">
              <a:extLst>
                <a:ext uri="{FF2B5EF4-FFF2-40B4-BE49-F238E27FC236}">
                  <a16:creationId xmlns:a16="http://schemas.microsoft.com/office/drawing/2014/main" id="{27AD0C37-32FD-43B9-9A49-AEB668B8CCEF}"/>
                </a:ext>
              </a:extLst>
            </p:cNvPr>
            <p:cNvSpPr txBox="1">
              <a:spLocks/>
            </p:cNvSpPr>
            <p:nvPr/>
          </p:nvSpPr>
          <p:spPr>
            <a:xfrm>
              <a:off x="4000759" y="4332894"/>
              <a:ext cx="1267968" cy="7190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pPr marL="0" indent="0" algn="ctr">
                <a:lnSpc>
                  <a:spcPct val="150000"/>
                </a:lnSpc>
                <a:buFont typeface="Lato"/>
                <a:buNone/>
              </a:pPr>
              <a:r>
                <a:rPr lang="en-US" sz="2400" dirty="0">
                  <a:solidFill>
                    <a:srgbClr val="000000"/>
                  </a:solidFill>
                  <a:latin typeface="Raleway" panose="020B0604020202020204" charset="0"/>
                  <a:ea typeface="Raleway"/>
                  <a:cs typeface="Raleway"/>
                  <a:sym typeface="Raleway"/>
                </a:rPr>
                <a:t>NO</a:t>
              </a:r>
            </a:p>
          </p:txBody>
        </p:sp>
        <p:sp>
          <p:nvSpPr>
            <p:cNvPr id="20" name="Google Shape;105;p15">
              <a:extLst>
                <a:ext uri="{FF2B5EF4-FFF2-40B4-BE49-F238E27FC236}">
                  <a16:creationId xmlns:a16="http://schemas.microsoft.com/office/drawing/2014/main" id="{AFFD6D82-95BF-4EFA-B389-3EC599DE9F13}"/>
                </a:ext>
              </a:extLst>
            </p:cNvPr>
            <p:cNvSpPr txBox="1">
              <a:spLocks/>
            </p:cNvSpPr>
            <p:nvPr/>
          </p:nvSpPr>
          <p:spPr>
            <a:xfrm>
              <a:off x="5732059" y="4328342"/>
              <a:ext cx="1733265" cy="7190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pPr marL="0" indent="0">
                <a:lnSpc>
                  <a:spcPct val="150000"/>
                </a:lnSpc>
                <a:buFont typeface="Lato"/>
                <a:buNone/>
              </a:pPr>
              <a:r>
                <a:rPr lang="en-US" sz="2400" dirty="0">
                  <a:solidFill>
                    <a:srgbClr val="000000"/>
                  </a:solidFill>
                  <a:latin typeface="Raleway" panose="020B0604020202020204" charset="0"/>
                  <a:ea typeface="Raleway"/>
                  <a:cs typeface="Raleway"/>
                  <a:sym typeface="Raleway"/>
                </a:rPr>
                <a:t>UNCLEAR</a:t>
              </a:r>
            </a:p>
          </p:txBody>
        </p:sp>
      </p:grpSp>
      <p:pic>
        <p:nvPicPr>
          <p:cNvPr id="21" name="Picture 20">
            <a:extLst>
              <a:ext uri="{FF2B5EF4-FFF2-40B4-BE49-F238E27FC236}">
                <a16:creationId xmlns:a16="http://schemas.microsoft.com/office/drawing/2014/main" id="{C000F7C0-7459-42F3-B8DC-B8D69C6152A0}"/>
              </a:ext>
            </a:extLst>
          </p:cNvPr>
          <p:cNvPicPr>
            <a:picLocks noChangeAspect="1"/>
          </p:cNvPicPr>
          <p:nvPr/>
        </p:nvPicPr>
        <p:blipFill>
          <a:blip r:embed="rId6"/>
          <a:srcRect t="4075" b="4075"/>
          <a:stretch/>
        </p:blipFill>
        <p:spPr>
          <a:xfrm>
            <a:off x="7465324" y="203200"/>
            <a:ext cx="1276004" cy="1172010"/>
          </a:xfrm>
          <a:prstGeom prst="rect">
            <a:avLst/>
          </a:prstGeom>
        </p:spPr>
      </p:pic>
    </p:spTree>
    <p:extLst>
      <p:ext uri="{BB962C8B-B14F-4D97-AF65-F5344CB8AC3E}">
        <p14:creationId xmlns:p14="http://schemas.microsoft.com/office/powerpoint/2010/main" val="25122465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7" name="Google Shape;104;p15"/>
          <p:cNvSpPr txBox="1">
            <a:spLocks noGrp="1"/>
          </p:cNvSpPr>
          <p:nvPr>
            <p:ph type="title"/>
          </p:nvPr>
        </p:nvSpPr>
        <p:spPr>
          <a:xfrm>
            <a:off x="677916" y="523025"/>
            <a:ext cx="7898525" cy="535200"/>
          </a:xfrm>
          <a:prstGeom prst="rect">
            <a:avLst/>
          </a:prstGeom>
          <a:noFill/>
          <a:ln>
            <a:noFill/>
          </a:ln>
        </p:spPr>
        <p:txBody>
          <a:bodyPr spcFirstLastPara="1" wrap="square" lIns="91425" tIns="91425" rIns="91425" bIns="91425" anchor="t" anchorCtr="0">
            <a:noAutofit/>
          </a:bodyPr>
          <a:lstStyle/>
          <a:p>
            <a:r>
              <a:rPr lang="en" dirty="0"/>
              <a:t>SLIDO</a:t>
            </a:r>
            <a:endParaRPr dirty="0"/>
          </a:p>
        </p:txBody>
      </p:sp>
      <p:sp>
        <p:nvSpPr>
          <p:cNvPr id="9" name="Google Shape;105;p15">
            <a:extLst>
              <a:ext uri="{FF2B5EF4-FFF2-40B4-BE49-F238E27FC236}">
                <a16:creationId xmlns:a16="http://schemas.microsoft.com/office/drawing/2014/main" id="{BEB57D98-FE47-C848-AE34-53140EC8C1D7}"/>
              </a:ext>
            </a:extLst>
          </p:cNvPr>
          <p:cNvSpPr txBox="1">
            <a:spLocks noGrp="1"/>
          </p:cNvSpPr>
          <p:nvPr>
            <p:ph type="body" idx="1"/>
          </p:nvPr>
        </p:nvSpPr>
        <p:spPr>
          <a:xfrm>
            <a:off x="851338" y="1381124"/>
            <a:ext cx="7566811" cy="2055689"/>
          </a:xfrm>
          <a:prstGeom prst="rect">
            <a:avLst/>
          </a:prstGeom>
        </p:spPr>
        <p:txBody>
          <a:bodyPr spcFirstLastPara="1" wrap="square" lIns="91425" tIns="91425" rIns="91425" bIns="91425" anchor="t" anchorCtr="0">
            <a:noAutofit/>
          </a:bodyPr>
          <a:lstStyle/>
          <a:p>
            <a:pPr marL="0" indent="0">
              <a:lnSpc>
                <a:spcPct val="150000"/>
              </a:lnSpc>
              <a:buNone/>
            </a:pPr>
            <a:r>
              <a:rPr lang="en-US" sz="2200" dirty="0">
                <a:solidFill>
                  <a:srgbClr val="000000"/>
                </a:solidFill>
                <a:latin typeface="Raleway" panose="020B0604020202020204" charset="0"/>
                <a:ea typeface="Raleway"/>
                <a:cs typeface="Raleway"/>
                <a:sym typeface="Raleway"/>
              </a:rPr>
              <a:t>You cannot accept the two Symphony tickets because Symphony is City vendor and value is more than $100.  Have to pay it down to under $100 or decline tickets.  Do not report on Form 9.</a:t>
            </a:r>
          </a:p>
          <a:p>
            <a:pPr marL="0" indent="0">
              <a:lnSpc>
                <a:spcPct val="150000"/>
              </a:lnSpc>
              <a:buNone/>
            </a:pPr>
            <a:endParaRPr lang="en-US" sz="2400" dirty="0">
              <a:solidFill>
                <a:srgbClr val="000000"/>
              </a:solidFill>
              <a:latin typeface="Raleway" panose="020B0604020202020204" charset="0"/>
              <a:ea typeface="Raleway"/>
              <a:cs typeface="Raleway"/>
              <a:sym typeface="Raleway"/>
            </a:endParaRPr>
          </a:p>
          <a:p>
            <a:pPr marL="0" indent="0">
              <a:lnSpc>
                <a:spcPct val="150000"/>
              </a:lnSpc>
              <a:buNone/>
            </a:pPr>
            <a:endParaRPr lang="en-US" sz="2400" dirty="0">
              <a:solidFill>
                <a:srgbClr val="000000"/>
              </a:solidFill>
              <a:latin typeface="Raleway" panose="020B0604020202020204" charset="0"/>
              <a:ea typeface="Raleway"/>
              <a:cs typeface="Raleway"/>
              <a:sym typeface="Raleway"/>
            </a:endParaRPr>
          </a:p>
        </p:txBody>
      </p:sp>
      <p:pic>
        <p:nvPicPr>
          <p:cNvPr id="8" name="Picture 7" descr="A picture containing vector graphics&#10;&#10;Description automatically generated">
            <a:extLst>
              <a:ext uri="{FF2B5EF4-FFF2-40B4-BE49-F238E27FC236}">
                <a16:creationId xmlns:a16="http://schemas.microsoft.com/office/drawing/2014/main" id="{6CF64B2F-C3EE-4415-996C-75C779B91140}"/>
              </a:ext>
            </a:extLst>
          </p:cNvPr>
          <p:cNvPicPr>
            <a:picLocks noChangeAspect="1"/>
          </p:cNvPicPr>
          <p:nvPr/>
        </p:nvPicPr>
        <p:blipFill>
          <a:blip r:embed="rId3"/>
          <a:stretch>
            <a:fillRect/>
          </a:stretch>
        </p:blipFill>
        <p:spPr>
          <a:xfrm>
            <a:off x="3800479" y="3490815"/>
            <a:ext cx="1267968" cy="1187947"/>
          </a:xfrm>
          <a:prstGeom prst="rect">
            <a:avLst/>
          </a:prstGeom>
        </p:spPr>
      </p:pic>
      <p:pic>
        <p:nvPicPr>
          <p:cNvPr id="6" name="Picture 5">
            <a:extLst>
              <a:ext uri="{FF2B5EF4-FFF2-40B4-BE49-F238E27FC236}">
                <a16:creationId xmlns:a16="http://schemas.microsoft.com/office/drawing/2014/main" id="{AB36303E-9C65-4D5B-9CAD-974C0B1E22BF}"/>
              </a:ext>
            </a:extLst>
          </p:cNvPr>
          <p:cNvPicPr>
            <a:picLocks noChangeAspect="1"/>
          </p:cNvPicPr>
          <p:nvPr/>
        </p:nvPicPr>
        <p:blipFill>
          <a:blip r:embed="rId4"/>
          <a:srcRect t="4075" b="4075"/>
          <a:stretch/>
        </p:blipFill>
        <p:spPr>
          <a:xfrm>
            <a:off x="7248024" y="203200"/>
            <a:ext cx="1493304" cy="1371600"/>
          </a:xfrm>
          <a:prstGeom prst="rect">
            <a:avLst/>
          </a:prstGeom>
        </p:spPr>
      </p:pic>
    </p:spTree>
    <p:extLst>
      <p:ext uri="{BB962C8B-B14F-4D97-AF65-F5344CB8AC3E}">
        <p14:creationId xmlns:p14="http://schemas.microsoft.com/office/powerpoint/2010/main" val="42335509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7" name="Google Shape;104;p15"/>
          <p:cNvSpPr txBox="1">
            <a:spLocks noGrp="1"/>
          </p:cNvSpPr>
          <p:nvPr>
            <p:ph type="title"/>
          </p:nvPr>
        </p:nvSpPr>
        <p:spPr>
          <a:xfrm>
            <a:off x="677916" y="523025"/>
            <a:ext cx="7898525"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SLIDO</a:t>
            </a:r>
            <a:endParaRPr dirty="0"/>
          </a:p>
        </p:txBody>
      </p:sp>
      <p:sp>
        <p:nvSpPr>
          <p:cNvPr id="9" name="Google Shape;105;p15">
            <a:extLst>
              <a:ext uri="{FF2B5EF4-FFF2-40B4-BE49-F238E27FC236}">
                <a16:creationId xmlns:a16="http://schemas.microsoft.com/office/drawing/2014/main" id="{BEB57D98-FE47-C848-AE34-53140EC8C1D7}"/>
              </a:ext>
            </a:extLst>
          </p:cNvPr>
          <p:cNvSpPr txBox="1">
            <a:spLocks noGrp="1"/>
          </p:cNvSpPr>
          <p:nvPr>
            <p:ph type="body" idx="1"/>
          </p:nvPr>
        </p:nvSpPr>
        <p:spPr>
          <a:xfrm>
            <a:off x="769450" y="1284514"/>
            <a:ext cx="7898525" cy="2145476"/>
          </a:xfrm>
          <a:prstGeom prst="rect">
            <a:avLst/>
          </a:prstGeom>
        </p:spPr>
        <p:txBody>
          <a:bodyPr spcFirstLastPara="1" wrap="square" lIns="91425" tIns="91425" rIns="91425" bIns="91425" anchor="t" anchorCtr="0">
            <a:noAutofit/>
          </a:bodyPr>
          <a:lstStyle/>
          <a:p>
            <a:pPr marL="0" indent="0">
              <a:lnSpc>
                <a:spcPct val="150000"/>
              </a:lnSpc>
              <a:buNone/>
            </a:pPr>
            <a:r>
              <a:rPr lang="en-US" sz="2000" dirty="0">
                <a:solidFill>
                  <a:srgbClr val="000000"/>
                </a:solidFill>
                <a:latin typeface="Raleway" panose="020B0604020202020204" charset="0"/>
                <a:ea typeface="Raleway"/>
                <a:cs typeface="Raleway"/>
                <a:sym typeface="Raleway"/>
              </a:rPr>
              <a:t>The Mayor’s Office gives you two tickets to a nonprofit gala that were provided</a:t>
            </a:r>
            <a:r>
              <a:rPr lang="en-US" sz="2000" b="1" dirty="0">
                <a:solidFill>
                  <a:srgbClr val="000000"/>
                </a:solidFill>
                <a:latin typeface="Raleway" panose="020B0604020202020204" charset="0"/>
                <a:ea typeface="Raleway"/>
                <a:cs typeface="Raleway"/>
                <a:sym typeface="Raleway"/>
              </a:rPr>
              <a:t> by a nonprofit </a:t>
            </a:r>
            <a:r>
              <a:rPr lang="en-US" sz="2000" b="1" u="sng" dirty="0">
                <a:solidFill>
                  <a:srgbClr val="000000"/>
                </a:solidFill>
                <a:latin typeface="Raleway" panose="020B0604020202020204" charset="0"/>
                <a:ea typeface="Raleway"/>
                <a:cs typeface="Raleway"/>
                <a:sym typeface="Raleway"/>
              </a:rPr>
              <a:t>not</a:t>
            </a:r>
            <a:r>
              <a:rPr lang="en-US" sz="2000" b="1" dirty="0">
                <a:solidFill>
                  <a:srgbClr val="000000"/>
                </a:solidFill>
                <a:latin typeface="Raleway" panose="020B0604020202020204" charset="0"/>
                <a:ea typeface="Raleway"/>
                <a:cs typeface="Raleway"/>
                <a:sym typeface="Raleway"/>
              </a:rPr>
              <a:t> receiving funds or lobbying the City of Jacksonville.  </a:t>
            </a:r>
            <a:r>
              <a:rPr lang="en-US" sz="2000" dirty="0">
                <a:solidFill>
                  <a:srgbClr val="000000"/>
                </a:solidFill>
                <a:latin typeface="Raleway" panose="020B0604020202020204" charset="0"/>
                <a:ea typeface="Raleway"/>
                <a:cs typeface="Raleway"/>
                <a:sym typeface="Raleway"/>
              </a:rPr>
              <a:t>The value of the tickets exceeds $100. Can you accept the tickets?</a:t>
            </a:r>
          </a:p>
        </p:txBody>
      </p:sp>
      <p:grpSp>
        <p:nvGrpSpPr>
          <p:cNvPr id="14" name="Group 13">
            <a:extLst>
              <a:ext uri="{FF2B5EF4-FFF2-40B4-BE49-F238E27FC236}">
                <a16:creationId xmlns:a16="http://schemas.microsoft.com/office/drawing/2014/main" id="{4958F3A3-8404-4D45-9670-9BCFF09E89D5}"/>
              </a:ext>
            </a:extLst>
          </p:cNvPr>
          <p:cNvGrpSpPr/>
          <p:nvPr/>
        </p:nvGrpSpPr>
        <p:grpSpPr>
          <a:xfrm>
            <a:off x="2163556" y="3190899"/>
            <a:ext cx="5301768" cy="1861045"/>
            <a:chOff x="2163556" y="3190899"/>
            <a:chExt cx="5301768" cy="1861045"/>
          </a:xfrm>
        </p:grpSpPr>
        <p:pic>
          <p:nvPicPr>
            <p:cNvPr id="15" name="Picture 14" descr="A picture containing vector graphics&#10;&#10;Description automatically generated">
              <a:extLst>
                <a:ext uri="{FF2B5EF4-FFF2-40B4-BE49-F238E27FC236}">
                  <a16:creationId xmlns:a16="http://schemas.microsoft.com/office/drawing/2014/main" id="{DFF299A5-9981-4F90-B1F4-89966C08B9BA}"/>
                </a:ext>
              </a:extLst>
            </p:cNvPr>
            <p:cNvPicPr>
              <a:picLocks noChangeAspect="1"/>
            </p:cNvPicPr>
            <p:nvPr/>
          </p:nvPicPr>
          <p:blipFill>
            <a:blip r:embed="rId3"/>
            <a:stretch>
              <a:fillRect/>
            </a:stretch>
          </p:blipFill>
          <p:spPr>
            <a:xfrm>
              <a:off x="4000759" y="3190899"/>
              <a:ext cx="1267968" cy="1313332"/>
            </a:xfrm>
            <a:prstGeom prst="rect">
              <a:avLst/>
            </a:prstGeom>
          </p:spPr>
        </p:pic>
        <p:pic>
          <p:nvPicPr>
            <p:cNvPr id="16" name="Picture 15">
              <a:extLst>
                <a:ext uri="{FF2B5EF4-FFF2-40B4-BE49-F238E27FC236}">
                  <a16:creationId xmlns:a16="http://schemas.microsoft.com/office/drawing/2014/main" id="{85147FB7-0628-49FB-9DEE-C35366C2DB9C}"/>
                </a:ext>
              </a:extLst>
            </p:cNvPr>
            <p:cNvPicPr>
              <a:picLocks noChangeAspect="1"/>
            </p:cNvPicPr>
            <p:nvPr/>
          </p:nvPicPr>
          <p:blipFill>
            <a:blip r:embed="rId4"/>
            <a:srcRect/>
            <a:stretch/>
          </p:blipFill>
          <p:spPr>
            <a:xfrm>
              <a:off x="2163556" y="3241659"/>
              <a:ext cx="1267968" cy="1166447"/>
            </a:xfrm>
            <a:prstGeom prst="rect">
              <a:avLst/>
            </a:prstGeom>
          </p:spPr>
        </p:pic>
        <p:pic>
          <p:nvPicPr>
            <p:cNvPr id="17" name="Picture 16" descr="A picture containing yellow, clipart&#10;&#10;Description automatically generated">
              <a:extLst>
                <a:ext uri="{FF2B5EF4-FFF2-40B4-BE49-F238E27FC236}">
                  <a16:creationId xmlns:a16="http://schemas.microsoft.com/office/drawing/2014/main" id="{B3183DDC-44F9-4083-974E-8003C0E2F81B}"/>
                </a:ext>
              </a:extLst>
            </p:cNvPr>
            <p:cNvPicPr>
              <a:picLocks noChangeAspect="1"/>
            </p:cNvPicPr>
            <p:nvPr/>
          </p:nvPicPr>
          <p:blipFill rotWithShape="1">
            <a:blip r:embed="rId5"/>
            <a:srcRect l="23661" t="1459" r="21717" b="1"/>
            <a:stretch/>
          </p:blipFill>
          <p:spPr>
            <a:xfrm>
              <a:off x="5837962" y="3190899"/>
              <a:ext cx="1249520" cy="1267968"/>
            </a:xfrm>
            <a:prstGeom prst="rect">
              <a:avLst/>
            </a:prstGeom>
          </p:spPr>
        </p:pic>
        <p:sp>
          <p:nvSpPr>
            <p:cNvPr id="18" name="Google Shape;105;p15">
              <a:extLst>
                <a:ext uri="{FF2B5EF4-FFF2-40B4-BE49-F238E27FC236}">
                  <a16:creationId xmlns:a16="http://schemas.microsoft.com/office/drawing/2014/main" id="{0AD84225-24BB-4E69-8840-53703BAD06FF}"/>
                </a:ext>
              </a:extLst>
            </p:cNvPr>
            <p:cNvSpPr txBox="1">
              <a:spLocks/>
            </p:cNvSpPr>
            <p:nvPr/>
          </p:nvSpPr>
          <p:spPr>
            <a:xfrm>
              <a:off x="2163556" y="4330622"/>
              <a:ext cx="1267968" cy="7190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pPr marL="0" indent="0" algn="ctr">
                <a:lnSpc>
                  <a:spcPct val="150000"/>
                </a:lnSpc>
                <a:buFont typeface="Lato"/>
                <a:buNone/>
              </a:pPr>
              <a:r>
                <a:rPr lang="en-US" sz="2400" dirty="0">
                  <a:solidFill>
                    <a:srgbClr val="000000"/>
                  </a:solidFill>
                  <a:latin typeface="Raleway" panose="020B0604020202020204" charset="0"/>
                  <a:ea typeface="Raleway"/>
                  <a:cs typeface="Raleway"/>
                  <a:sym typeface="Raleway"/>
                </a:rPr>
                <a:t>YES</a:t>
              </a:r>
            </a:p>
          </p:txBody>
        </p:sp>
        <p:sp>
          <p:nvSpPr>
            <p:cNvPr id="19" name="Google Shape;105;p15">
              <a:extLst>
                <a:ext uri="{FF2B5EF4-FFF2-40B4-BE49-F238E27FC236}">
                  <a16:creationId xmlns:a16="http://schemas.microsoft.com/office/drawing/2014/main" id="{A2690AD2-1F16-43C3-A997-C9A0C68B48E6}"/>
                </a:ext>
              </a:extLst>
            </p:cNvPr>
            <p:cNvSpPr txBox="1">
              <a:spLocks/>
            </p:cNvSpPr>
            <p:nvPr/>
          </p:nvSpPr>
          <p:spPr>
            <a:xfrm>
              <a:off x="4000759" y="4332894"/>
              <a:ext cx="1267968" cy="7190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pPr marL="0" indent="0" algn="ctr">
                <a:lnSpc>
                  <a:spcPct val="150000"/>
                </a:lnSpc>
                <a:buFont typeface="Lato"/>
                <a:buNone/>
              </a:pPr>
              <a:r>
                <a:rPr lang="en-US" sz="2400" dirty="0">
                  <a:solidFill>
                    <a:srgbClr val="000000"/>
                  </a:solidFill>
                  <a:latin typeface="Raleway" panose="020B0604020202020204" charset="0"/>
                  <a:ea typeface="Raleway"/>
                  <a:cs typeface="Raleway"/>
                  <a:sym typeface="Raleway"/>
                </a:rPr>
                <a:t>NO</a:t>
              </a:r>
            </a:p>
          </p:txBody>
        </p:sp>
        <p:sp>
          <p:nvSpPr>
            <p:cNvPr id="20" name="Google Shape;105;p15">
              <a:extLst>
                <a:ext uri="{FF2B5EF4-FFF2-40B4-BE49-F238E27FC236}">
                  <a16:creationId xmlns:a16="http://schemas.microsoft.com/office/drawing/2014/main" id="{3A3D043D-9FDA-48A0-91E1-A8BC99AAFD4C}"/>
                </a:ext>
              </a:extLst>
            </p:cNvPr>
            <p:cNvSpPr txBox="1">
              <a:spLocks/>
            </p:cNvSpPr>
            <p:nvPr/>
          </p:nvSpPr>
          <p:spPr>
            <a:xfrm>
              <a:off x="5732059" y="4328342"/>
              <a:ext cx="1733265" cy="7190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pPr marL="0" indent="0">
                <a:lnSpc>
                  <a:spcPct val="150000"/>
                </a:lnSpc>
                <a:buFont typeface="Lato"/>
                <a:buNone/>
              </a:pPr>
              <a:r>
                <a:rPr lang="en-US" sz="2400" dirty="0">
                  <a:solidFill>
                    <a:srgbClr val="000000"/>
                  </a:solidFill>
                  <a:latin typeface="Raleway" panose="020B0604020202020204" charset="0"/>
                  <a:ea typeface="Raleway"/>
                  <a:cs typeface="Raleway"/>
                  <a:sym typeface="Raleway"/>
                </a:rPr>
                <a:t>UNCLEAR</a:t>
              </a:r>
            </a:p>
          </p:txBody>
        </p:sp>
      </p:grpSp>
      <p:pic>
        <p:nvPicPr>
          <p:cNvPr id="21" name="Picture 20">
            <a:extLst>
              <a:ext uri="{FF2B5EF4-FFF2-40B4-BE49-F238E27FC236}">
                <a16:creationId xmlns:a16="http://schemas.microsoft.com/office/drawing/2014/main" id="{1598C4B5-A4D2-423F-B29F-574DD7A35B6A}"/>
              </a:ext>
            </a:extLst>
          </p:cNvPr>
          <p:cNvPicPr>
            <a:picLocks noChangeAspect="1"/>
          </p:cNvPicPr>
          <p:nvPr/>
        </p:nvPicPr>
        <p:blipFill>
          <a:blip r:embed="rId6"/>
          <a:srcRect t="4075" b="4075"/>
          <a:stretch/>
        </p:blipFill>
        <p:spPr>
          <a:xfrm>
            <a:off x="7566870" y="203200"/>
            <a:ext cx="1174458" cy="1078740"/>
          </a:xfrm>
          <a:prstGeom prst="rect">
            <a:avLst/>
          </a:prstGeom>
        </p:spPr>
      </p:pic>
    </p:spTree>
    <p:extLst>
      <p:ext uri="{BB962C8B-B14F-4D97-AF65-F5344CB8AC3E}">
        <p14:creationId xmlns:p14="http://schemas.microsoft.com/office/powerpoint/2010/main" val="29019771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7" name="Google Shape;104;p15"/>
          <p:cNvSpPr txBox="1">
            <a:spLocks noGrp="1"/>
          </p:cNvSpPr>
          <p:nvPr>
            <p:ph type="title"/>
          </p:nvPr>
        </p:nvSpPr>
        <p:spPr>
          <a:xfrm>
            <a:off x="677916" y="523025"/>
            <a:ext cx="7898525" cy="535200"/>
          </a:xfrm>
          <a:prstGeom prst="rect">
            <a:avLst/>
          </a:prstGeom>
          <a:noFill/>
          <a:ln>
            <a:noFill/>
          </a:ln>
        </p:spPr>
        <p:txBody>
          <a:bodyPr spcFirstLastPara="1" wrap="square" lIns="91425" tIns="91425" rIns="91425" bIns="91425" anchor="t" anchorCtr="0">
            <a:noAutofit/>
          </a:bodyPr>
          <a:lstStyle/>
          <a:p>
            <a:r>
              <a:rPr lang="en" dirty="0"/>
              <a:t>SLIDO</a:t>
            </a:r>
            <a:endParaRPr dirty="0"/>
          </a:p>
        </p:txBody>
      </p:sp>
      <p:sp>
        <p:nvSpPr>
          <p:cNvPr id="9" name="Google Shape;105;p15">
            <a:extLst>
              <a:ext uri="{FF2B5EF4-FFF2-40B4-BE49-F238E27FC236}">
                <a16:creationId xmlns:a16="http://schemas.microsoft.com/office/drawing/2014/main" id="{BEB57D98-FE47-C848-AE34-53140EC8C1D7}"/>
              </a:ext>
            </a:extLst>
          </p:cNvPr>
          <p:cNvSpPr txBox="1">
            <a:spLocks noGrp="1"/>
          </p:cNvSpPr>
          <p:nvPr>
            <p:ph type="body" idx="1"/>
          </p:nvPr>
        </p:nvSpPr>
        <p:spPr>
          <a:xfrm>
            <a:off x="851338" y="1381124"/>
            <a:ext cx="7566811" cy="2055689"/>
          </a:xfrm>
          <a:prstGeom prst="rect">
            <a:avLst/>
          </a:prstGeom>
        </p:spPr>
        <p:txBody>
          <a:bodyPr spcFirstLastPara="1" wrap="square" lIns="91425" tIns="91425" rIns="91425" bIns="91425" anchor="t" anchorCtr="0">
            <a:noAutofit/>
          </a:bodyPr>
          <a:lstStyle/>
          <a:p>
            <a:pPr marL="0" indent="0">
              <a:lnSpc>
                <a:spcPct val="150000"/>
              </a:lnSpc>
              <a:buNone/>
            </a:pPr>
            <a:r>
              <a:rPr lang="en-US" sz="2400" dirty="0">
                <a:solidFill>
                  <a:srgbClr val="000000"/>
                </a:solidFill>
                <a:latin typeface="Raleway" panose="020B0604020202020204" charset="0"/>
                <a:ea typeface="Raleway"/>
                <a:cs typeface="Raleway"/>
                <a:sym typeface="Raleway"/>
              </a:rPr>
              <a:t>You can accept tickets to the nonprofit gala because the entity is not a lobbyist or vendor. Report on Form 9 because value is over $100.</a:t>
            </a:r>
          </a:p>
          <a:p>
            <a:pPr marL="0" indent="0">
              <a:lnSpc>
                <a:spcPct val="150000"/>
              </a:lnSpc>
              <a:buNone/>
            </a:pPr>
            <a:endParaRPr lang="en-US" sz="2400" dirty="0">
              <a:solidFill>
                <a:srgbClr val="000000"/>
              </a:solidFill>
              <a:latin typeface="Raleway" panose="020B0604020202020204" charset="0"/>
              <a:ea typeface="Raleway"/>
              <a:cs typeface="Raleway"/>
              <a:sym typeface="Raleway"/>
            </a:endParaRPr>
          </a:p>
          <a:p>
            <a:pPr marL="0" indent="0">
              <a:lnSpc>
                <a:spcPct val="150000"/>
              </a:lnSpc>
              <a:buNone/>
            </a:pPr>
            <a:endParaRPr lang="en-US" sz="2400" dirty="0">
              <a:solidFill>
                <a:srgbClr val="000000"/>
              </a:solidFill>
              <a:latin typeface="Raleway" panose="020B0604020202020204" charset="0"/>
              <a:ea typeface="Raleway"/>
              <a:cs typeface="Raleway"/>
              <a:sym typeface="Raleway"/>
            </a:endParaRPr>
          </a:p>
        </p:txBody>
      </p:sp>
      <p:grpSp>
        <p:nvGrpSpPr>
          <p:cNvPr id="4" name="Group 3">
            <a:extLst>
              <a:ext uri="{FF2B5EF4-FFF2-40B4-BE49-F238E27FC236}">
                <a16:creationId xmlns:a16="http://schemas.microsoft.com/office/drawing/2014/main" id="{6D4AA80D-D24E-4724-A6D1-097615EC8772}"/>
              </a:ext>
            </a:extLst>
          </p:cNvPr>
          <p:cNvGrpSpPr/>
          <p:nvPr/>
        </p:nvGrpSpPr>
        <p:grpSpPr>
          <a:xfrm>
            <a:off x="3807387" y="3315847"/>
            <a:ext cx="1461340" cy="1550106"/>
            <a:chOff x="2163556" y="2949834"/>
            <a:chExt cx="1461340" cy="1665135"/>
          </a:xfrm>
        </p:grpSpPr>
        <p:pic>
          <p:nvPicPr>
            <p:cNvPr id="6" name="Picture 5">
              <a:extLst>
                <a:ext uri="{FF2B5EF4-FFF2-40B4-BE49-F238E27FC236}">
                  <a16:creationId xmlns:a16="http://schemas.microsoft.com/office/drawing/2014/main" id="{1EED7A93-6D22-4D2E-8897-E888F95B7280}"/>
                </a:ext>
              </a:extLst>
            </p:cNvPr>
            <p:cNvPicPr>
              <a:picLocks noChangeAspect="1"/>
            </p:cNvPicPr>
            <p:nvPr/>
          </p:nvPicPr>
          <p:blipFill>
            <a:blip r:embed="rId3"/>
            <a:srcRect/>
            <a:stretch/>
          </p:blipFill>
          <p:spPr>
            <a:xfrm>
              <a:off x="2356928" y="2949834"/>
              <a:ext cx="1267968" cy="1253006"/>
            </a:xfrm>
            <a:prstGeom prst="rect">
              <a:avLst/>
            </a:prstGeom>
          </p:spPr>
        </p:pic>
        <p:sp>
          <p:nvSpPr>
            <p:cNvPr id="10" name="Google Shape;105;p15">
              <a:extLst>
                <a:ext uri="{FF2B5EF4-FFF2-40B4-BE49-F238E27FC236}">
                  <a16:creationId xmlns:a16="http://schemas.microsoft.com/office/drawing/2014/main" id="{15753C0F-891F-49AB-A294-6B8AF857349C}"/>
                </a:ext>
              </a:extLst>
            </p:cNvPr>
            <p:cNvSpPr txBox="1">
              <a:spLocks/>
            </p:cNvSpPr>
            <p:nvPr/>
          </p:nvSpPr>
          <p:spPr>
            <a:xfrm>
              <a:off x="2163556" y="4087581"/>
              <a:ext cx="1461340" cy="5273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pPr marL="0" indent="0" algn="ctr">
                <a:lnSpc>
                  <a:spcPct val="150000"/>
                </a:lnSpc>
                <a:buFont typeface="Lato"/>
                <a:buNone/>
              </a:pPr>
              <a:r>
                <a:rPr lang="en-US" sz="2400" dirty="0">
                  <a:solidFill>
                    <a:srgbClr val="000000"/>
                  </a:solidFill>
                  <a:latin typeface="Raleway" panose="020B0604020202020204" charset="0"/>
                  <a:ea typeface="Raleway"/>
                  <a:cs typeface="Raleway"/>
                  <a:sym typeface="Raleway"/>
                </a:rPr>
                <a:t>YES</a:t>
              </a:r>
            </a:p>
          </p:txBody>
        </p:sp>
      </p:grpSp>
      <p:pic>
        <p:nvPicPr>
          <p:cNvPr id="8" name="Picture 7">
            <a:extLst>
              <a:ext uri="{FF2B5EF4-FFF2-40B4-BE49-F238E27FC236}">
                <a16:creationId xmlns:a16="http://schemas.microsoft.com/office/drawing/2014/main" id="{182462D5-C678-4BE9-9817-D345A67C81B6}"/>
              </a:ext>
            </a:extLst>
          </p:cNvPr>
          <p:cNvPicPr>
            <a:picLocks noChangeAspect="1"/>
          </p:cNvPicPr>
          <p:nvPr/>
        </p:nvPicPr>
        <p:blipFill>
          <a:blip r:embed="rId4"/>
          <a:srcRect t="4075" b="4075"/>
          <a:stretch/>
        </p:blipFill>
        <p:spPr>
          <a:xfrm>
            <a:off x="7248024" y="203200"/>
            <a:ext cx="1493304" cy="1371600"/>
          </a:xfrm>
          <a:prstGeom prst="rect">
            <a:avLst/>
          </a:prstGeom>
        </p:spPr>
      </p:pic>
    </p:spTree>
    <p:extLst>
      <p:ext uri="{BB962C8B-B14F-4D97-AF65-F5344CB8AC3E}">
        <p14:creationId xmlns:p14="http://schemas.microsoft.com/office/powerpoint/2010/main" val="6890672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7" name="Google Shape;104;p15"/>
          <p:cNvSpPr txBox="1">
            <a:spLocks noGrp="1"/>
          </p:cNvSpPr>
          <p:nvPr>
            <p:ph type="title"/>
          </p:nvPr>
        </p:nvSpPr>
        <p:spPr>
          <a:xfrm>
            <a:off x="677916" y="523025"/>
            <a:ext cx="7898525"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SLIDO</a:t>
            </a:r>
            <a:endParaRPr dirty="0"/>
          </a:p>
        </p:txBody>
      </p:sp>
      <p:sp>
        <p:nvSpPr>
          <p:cNvPr id="9" name="Google Shape;105;p15">
            <a:extLst>
              <a:ext uri="{FF2B5EF4-FFF2-40B4-BE49-F238E27FC236}">
                <a16:creationId xmlns:a16="http://schemas.microsoft.com/office/drawing/2014/main" id="{BEB57D98-FE47-C848-AE34-53140EC8C1D7}"/>
              </a:ext>
            </a:extLst>
          </p:cNvPr>
          <p:cNvSpPr txBox="1">
            <a:spLocks noGrp="1"/>
          </p:cNvSpPr>
          <p:nvPr>
            <p:ph type="body" idx="1"/>
          </p:nvPr>
        </p:nvSpPr>
        <p:spPr>
          <a:xfrm>
            <a:off x="769450" y="1168890"/>
            <a:ext cx="7898525" cy="2261100"/>
          </a:xfrm>
          <a:prstGeom prst="rect">
            <a:avLst/>
          </a:prstGeom>
        </p:spPr>
        <p:txBody>
          <a:bodyPr spcFirstLastPara="1" wrap="square" lIns="91425" tIns="91425" rIns="91425" bIns="91425" anchor="t" anchorCtr="0">
            <a:noAutofit/>
          </a:bodyPr>
          <a:lstStyle/>
          <a:p>
            <a:pPr marL="0" indent="0">
              <a:lnSpc>
                <a:spcPct val="150000"/>
              </a:lnSpc>
              <a:buNone/>
            </a:pPr>
            <a:r>
              <a:rPr lang="en-US" sz="2000" dirty="0">
                <a:solidFill>
                  <a:srgbClr val="000000"/>
                </a:solidFill>
                <a:latin typeface="Raleway" panose="020B0604020202020204" charset="0"/>
                <a:ea typeface="Raleway"/>
                <a:cs typeface="Raleway"/>
                <a:sym typeface="Raleway"/>
              </a:rPr>
              <a:t>The Mayor’s Office gives you two tickets to a nonprofit gala that were provided by a</a:t>
            </a:r>
            <a:r>
              <a:rPr lang="en-US" sz="2000" b="1" dirty="0">
                <a:solidFill>
                  <a:srgbClr val="000000"/>
                </a:solidFill>
                <a:latin typeface="Raleway" panose="020B0604020202020204" charset="0"/>
                <a:ea typeface="Raleway"/>
                <a:cs typeface="Raleway"/>
                <a:sym typeface="Raleway"/>
              </a:rPr>
              <a:t> nonprofit </a:t>
            </a:r>
            <a:r>
              <a:rPr lang="en-US" sz="2000" b="1" u="sng" dirty="0">
                <a:solidFill>
                  <a:srgbClr val="000000"/>
                </a:solidFill>
                <a:latin typeface="Raleway" panose="020B0604020202020204" charset="0"/>
                <a:ea typeface="Raleway"/>
                <a:cs typeface="Raleway"/>
                <a:sym typeface="Raleway"/>
              </a:rPr>
              <a:t>that is</a:t>
            </a:r>
            <a:r>
              <a:rPr lang="en-US" sz="2000" b="1" dirty="0">
                <a:solidFill>
                  <a:srgbClr val="000000"/>
                </a:solidFill>
                <a:latin typeface="Raleway" panose="020B0604020202020204" charset="0"/>
                <a:ea typeface="Raleway"/>
                <a:cs typeface="Raleway"/>
                <a:sym typeface="Raleway"/>
              </a:rPr>
              <a:t> receiving funds and also lobbies the City of Jacksonville</a:t>
            </a:r>
            <a:r>
              <a:rPr lang="en-US" sz="2000" dirty="0">
                <a:solidFill>
                  <a:srgbClr val="000000"/>
                </a:solidFill>
                <a:latin typeface="Raleway" panose="020B0604020202020204" charset="0"/>
                <a:ea typeface="Raleway"/>
                <a:cs typeface="Raleway"/>
                <a:sym typeface="Raleway"/>
              </a:rPr>
              <a:t>.</a:t>
            </a:r>
            <a:r>
              <a:rPr lang="en-US" sz="2000" b="1" dirty="0">
                <a:solidFill>
                  <a:srgbClr val="000000"/>
                </a:solidFill>
                <a:latin typeface="Raleway" panose="020B0604020202020204" charset="0"/>
                <a:ea typeface="Raleway"/>
                <a:cs typeface="Raleway"/>
                <a:sym typeface="Raleway"/>
              </a:rPr>
              <a:t> </a:t>
            </a:r>
            <a:r>
              <a:rPr lang="en-US" sz="2000" dirty="0">
                <a:solidFill>
                  <a:srgbClr val="000000"/>
                </a:solidFill>
                <a:latin typeface="Raleway" panose="020B0604020202020204" charset="0"/>
                <a:ea typeface="Raleway"/>
                <a:cs typeface="Raleway"/>
                <a:sym typeface="Raleway"/>
              </a:rPr>
              <a:t>The value of the tickets exceeds $100.  Can you accept the tickets?</a:t>
            </a:r>
          </a:p>
        </p:txBody>
      </p:sp>
      <p:grpSp>
        <p:nvGrpSpPr>
          <p:cNvPr id="14" name="Group 13">
            <a:extLst>
              <a:ext uri="{FF2B5EF4-FFF2-40B4-BE49-F238E27FC236}">
                <a16:creationId xmlns:a16="http://schemas.microsoft.com/office/drawing/2014/main" id="{837F6236-B495-4B06-8387-1B7F1F13683B}"/>
              </a:ext>
            </a:extLst>
          </p:cNvPr>
          <p:cNvGrpSpPr/>
          <p:nvPr/>
        </p:nvGrpSpPr>
        <p:grpSpPr>
          <a:xfrm>
            <a:off x="2163556" y="3190899"/>
            <a:ext cx="5301768" cy="1861045"/>
            <a:chOff x="2163556" y="3190899"/>
            <a:chExt cx="5301768" cy="1861045"/>
          </a:xfrm>
        </p:grpSpPr>
        <p:pic>
          <p:nvPicPr>
            <p:cNvPr id="15" name="Picture 14" descr="A picture containing vector graphics&#10;&#10;Description automatically generated">
              <a:extLst>
                <a:ext uri="{FF2B5EF4-FFF2-40B4-BE49-F238E27FC236}">
                  <a16:creationId xmlns:a16="http://schemas.microsoft.com/office/drawing/2014/main" id="{F66D7A69-4865-494C-A2F8-240775978A25}"/>
                </a:ext>
              </a:extLst>
            </p:cNvPr>
            <p:cNvPicPr>
              <a:picLocks noChangeAspect="1"/>
            </p:cNvPicPr>
            <p:nvPr/>
          </p:nvPicPr>
          <p:blipFill>
            <a:blip r:embed="rId3"/>
            <a:stretch>
              <a:fillRect/>
            </a:stretch>
          </p:blipFill>
          <p:spPr>
            <a:xfrm>
              <a:off x="4000759" y="3190899"/>
              <a:ext cx="1267968" cy="1313332"/>
            </a:xfrm>
            <a:prstGeom prst="rect">
              <a:avLst/>
            </a:prstGeom>
          </p:spPr>
        </p:pic>
        <p:pic>
          <p:nvPicPr>
            <p:cNvPr id="16" name="Picture 15">
              <a:extLst>
                <a:ext uri="{FF2B5EF4-FFF2-40B4-BE49-F238E27FC236}">
                  <a16:creationId xmlns:a16="http://schemas.microsoft.com/office/drawing/2014/main" id="{5F3DA5CE-A82C-4A2C-B111-EA20A60530C0}"/>
                </a:ext>
              </a:extLst>
            </p:cNvPr>
            <p:cNvPicPr>
              <a:picLocks noChangeAspect="1"/>
            </p:cNvPicPr>
            <p:nvPr/>
          </p:nvPicPr>
          <p:blipFill>
            <a:blip r:embed="rId4"/>
            <a:srcRect/>
            <a:stretch/>
          </p:blipFill>
          <p:spPr>
            <a:xfrm>
              <a:off x="2163556" y="3241659"/>
              <a:ext cx="1267968" cy="1166447"/>
            </a:xfrm>
            <a:prstGeom prst="rect">
              <a:avLst/>
            </a:prstGeom>
          </p:spPr>
        </p:pic>
        <p:pic>
          <p:nvPicPr>
            <p:cNvPr id="17" name="Picture 16" descr="A picture containing yellow, clipart&#10;&#10;Description automatically generated">
              <a:extLst>
                <a:ext uri="{FF2B5EF4-FFF2-40B4-BE49-F238E27FC236}">
                  <a16:creationId xmlns:a16="http://schemas.microsoft.com/office/drawing/2014/main" id="{32F334CE-BD4F-43F3-B253-BB5E6B350195}"/>
                </a:ext>
              </a:extLst>
            </p:cNvPr>
            <p:cNvPicPr>
              <a:picLocks noChangeAspect="1"/>
            </p:cNvPicPr>
            <p:nvPr/>
          </p:nvPicPr>
          <p:blipFill rotWithShape="1">
            <a:blip r:embed="rId5"/>
            <a:srcRect l="23661" t="1459" r="21717" b="1"/>
            <a:stretch/>
          </p:blipFill>
          <p:spPr>
            <a:xfrm>
              <a:off x="5837962" y="3190899"/>
              <a:ext cx="1249520" cy="1267968"/>
            </a:xfrm>
            <a:prstGeom prst="rect">
              <a:avLst/>
            </a:prstGeom>
          </p:spPr>
        </p:pic>
        <p:sp>
          <p:nvSpPr>
            <p:cNvPr id="18" name="Google Shape;105;p15">
              <a:extLst>
                <a:ext uri="{FF2B5EF4-FFF2-40B4-BE49-F238E27FC236}">
                  <a16:creationId xmlns:a16="http://schemas.microsoft.com/office/drawing/2014/main" id="{A5DE3B10-2341-472F-94D9-029BA76EA103}"/>
                </a:ext>
              </a:extLst>
            </p:cNvPr>
            <p:cNvSpPr txBox="1">
              <a:spLocks/>
            </p:cNvSpPr>
            <p:nvPr/>
          </p:nvSpPr>
          <p:spPr>
            <a:xfrm>
              <a:off x="2163556" y="4330622"/>
              <a:ext cx="1267968" cy="7190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pPr marL="0" indent="0" algn="ctr">
                <a:lnSpc>
                  <a:spcPct val="150000"/>
                </a:lnSpc>
                <a:buFont typeface="Lato"/>
                <a:buNone/>
              </a:pPr>
              <a:r>
                <a:rPr lang="en-US" sz="2400" dirty="0">
                  <a:solidFill>
                    <a:srgbClr val="000000"/>
                  </a:solidFill>
                  <a:latin typeface="Raleway" panose="020B0604020202020204" charset="0"/>
                  <a:ea typeface="Raleway"/>
                  <a:cs typeface="Raleway"/>
                  <a:sym typeface="Raleway"/>
                </a:rPr>
                <a:t>YES</a:t>
              </a:r>
            </a:p>
          </p:txBody>
        </p:sp>
        <p:sp>
          <p:nvSpPr>
            <p:cNvPr id="19" name="Google Shape;105;p15">
              <a:extLst>
                <a:ext uri="{FF2B5EF4-FFF2-40B4-BE49-F238E27FC236}">
                  <a16:creationId xmlns:a16="http://schemas.microsoft.com/office/drawing/2014/main" id="{74BB3194-EB57-45A6-B49C-5685615F9355}"/>
                </a:ext>
              </a:extLst>
            </p:cNvPr>
            <p:cNvSpPr txBox="1">
              <a:spLocks/>
            </p:cNvSpPr>
            <p:nvPr/>
          </p:nvSpPr>
          <p:spPr>
            <a:xfrm>
              <a:off x="4000759" y="4332894"/>
              <a:ext cx="1267968" cy="7190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pPr marL="0" indent="0" algn="ctr">
                <a:lnSpc>
                  <a:spcPct val="150000"/>
                </a:lnSpc>
                <a:buFont typeface="Lato"/>
                <a:buNone/>
              </a:pPr>
              <a:r>
                <a:rPr lang="en-US" sz="2400" dirty="0">
                  <a:solidFill>
                    <a:srgbClr val="000000"/>
                  </a:solidFill>
                  <a:latin typeface="Raleway" panose="020B0604020202020204" charset="0"/>
                  <a:ea typeface="Raleway"/>
                  <a:cs typeface="Raleway"/>
                  <a:sym typeface="Raleway"/>
                </a:rPr>
                <a:t>NO</a:t>
              </a:r>
            </a:p>
          </p:txBody>
        </p:sp>
        <p:sp>
          <p:nvSpPr>
            <p:cNvPr id="20" name="Google Shape;105;p15">
              <a:extLst>
                <a:ext uri="{FF2B5EF4-FFF2-40B4-BE49-F238E27FC236}">
                  <a16:creationId xmlns:a16="http://schemas.microsoft.com/office/drawing/2014/main" id="{EA57EC88-5838-4C1C-88E6-FF2C279ABF1E}"/>
                </a:ext>
              </a:extLst>
            </p:cNvPr>
            <p:cNvSpPr txBox="1">
              <a:spLocks/>
            </p:cNvSpPr>
            <p:nvPr/>
          </p:nvSpPr>
          <p:spPr>
            <a:xfrm>
              <a:off x="5732059" y="4328342"/>
              <a:ext cx="1733265" cy="7190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pPr marL="0" indent="0">
                <a:lnSpc>
                  <a:spcPct val="150000"/>
                </a:lnSpc>
                <a:buFont typeface="Lato"/>
                <a:buNone/>
              </a:pPr>
              <a:r>
                <a:rPr lang="en-US" sz="2400" dirty="0">
                  <a:solidFill>
                    <a:srgbClr val="000000"/>
                  </a:solidFill>
                  <a:latin typeface="Raleway" panose="020B0604020202020204" charset="0"/>
                  <a:ea typeface="Raleway"/>
                  <a:cs typeface="Raleway"/>
                  <a:sym typeface="Raleway"/>
                </a:rPr>
                <a:t>UNCLEAR</a:t>
              </a:r>
            </a:p>
          </p:txBody>
        </p:sp>
      </p:grpSp>
      <p:pic>
        <p:nvPicPr>
          <p:cNvPr id="21" name="Picture 20">
            <a:extLst>
              <a:ext uri="{FF2B5EF4-FFF2-40B4-BE49-F238E27FC236}">
                <a16:creationId xmlns:a16="http://schemas.microsoft.com/office/drawing/2014/main" id="{E15DC8ED-A8A1-4C0D-9F33-DCBA9C8DAD07}"/>
              </a:ext>
            </a:extLst>
          </p:cNvPr>
          <p:cNvPicPr>
            <a:picLocks noChangeAspect="1"/>
          </p:cNvPicPr>
          <p:nvPr/>
        </p:nvPicPr>
        <p:blipFill>
          <a:blip r:embed="rId6"/>
          <a:srcRect t="4075" b="4075"/>
          <a:stretch/>
        </p:blipFill>
        <p:spPr>
          <a:xfrm>
            <a:off x="7592036" y="203200"/>
            <a:ext cx="1149291" cy="1055624"/>
          </a:xfrm>
          <a:prstGeom prst="rect">
            <a:avLst/>
          </a:prstGeom>
        </p:spPr>
      </p:pic>
    </p:spTree>
    <p:extLst>
      <p:ext uri="{BB962C8B-B14F-4D97-AF65-F5344CB8AC3E}">
        <p14:creationId xmlns:p14="http://schemas.microsoft.com/office/powerpoint/2010/main" val="36284345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7" name="Google Shape;104;p15"/>
          <p:cNvSpPr txBox="1">
            <a:spLocks noGrp="1"/>
          </p:cNvSpPr>
          <p:nvPr>
            <p:ph type="title"/>
          </p:nvPr>
        </p:nvSpPr>
        <p:spPr>
          <a:xfrm>
            <a:off x="677916" y="523025"/>
            <a:ext cx="7898525" cy="535200"/>
          </a:xfrm>
          <a:prstGeom prst="rect">
            <a:avLst/>
          </a:prstGeom>
          <a:noFill/>
          <a:ln>
            <a:noFill/>
          </a:ln>
        </p:spPr>
        <p:txBody>
          <a:bodyPr spcFirstLastPara="1" wrap="square" lIns="91425" tIns="91425" rIns="91425" bIns="91425" anchor="t" anchorCtr="0">
            <a:noAutofit/>
          </a:bodyPr>
          <a:lstStyle/>
          <a:p>
            <a:r>
              <a:rPr lang="en" dirty="0"/>
              <a:t>SLIDO</a:t>
            </a:r>
            <a:endParaRPr dirty="0"/>
          </a:p>
        </p:txBody>
      </p:sp>
      <p:sp>
        <p:nvSpPr>
          <p:cNvPr id="9" name="Google Shape;105;p15">
            <a:extLst>
              <a:ext uri="{FF2B5EF4-FFF2-40B4-BE49-F238E27FC236}">
                <a16:creationId xmlns:a16="http://schemas.microsoft.com/office/drawing/2014/main" id="{BEB57D98-FE47-C848-AE34-53140EC8C1D7}"/>
              </a:ext>
            </a:extLst>
          </p:cNvPr>
          <p:cNvSpPr txBox="1">
            <a:spLocks noGrp="1"/>
          </p:cNvSpPr>
          <p:nvPr>
            <p:ph type="body" idx="1"/>
          </p:nvPr>
        </p:nvSpPr>
        <p:spPr>
          <a:xfrm>
            <a:off x="851338" y="1381124"/>
            <a:ext cx="7566811" cy="2055689"/>
          </a:xfrm>
          <a:prstGeom prst="rect">
            <a:avLst/>
          </a:prstGeom>
        </p:spPr>
        <p:txBody>
          <a:bodyPr spcFirstLastPara="1" wrap="square" lIns="91425" tIns="91425" rIns="91425" bIns="91425" anchor="t" anchorCtr="0">
            <a:noAutofit/>
          </a:bodyPr>
          <a:lstStyle/>
          <a:p>
            <a:pPr marL="0" indent="0">
              <a:lnSpc>
                <a:spcPct val="150000"/>
              </a:lnSpc>
              <a:buNone/>
            </a:pPr>
            <a:r>
              <a:rPr lang="en-US" sz="2200" dirty="0">
                <a:solidFill>
                  <a:srgbClr val="000000"/>
                </a:solidFill>
                <a:latin typeface="Raleway" panose="020B0604020202020204" charset="0"/>
                <a:ea typeface="Raleway"/>
                <a:cs typeface="Raleway"/>
                <a:sym typeface="Raleway"/>
              </a:rPr>
              <a:t>You cannot accept the nonprofit gala tickets because the nonprofit is City vendor and lobbyist and the value is more than $100.  Have to pay it down to under $100 or decline tickets.  Do not report on Form 9.</a:t>
            </a:r>
          </a:p>
          <a:p>
            <a:pPr marL="0" indent="0">
              <a:lnSpc>
                <a:spcPct val="150000"/>
              </a:lnSpc>
              <a:buNone/>
            </a:pPr>
            <a:endParaRPr lang="en-US" sz="2400" dirty="0">
              <a:solidFill>
                <a:srgbClr val="000000"/>
              </a:solidFill>
              <a:latin typeface="Raleway" panose="020B0604020202020204" charset="0"/>
              <a:ea typeface="Raleway"/>
              <a:cs typeface="Raleway"/>
              <a:sym typeface="Raleway"/>
            </a:endParaRPr>
          </a:p>
          <a:p>
            <a:pPr marL="0" indent="0">
              <a:lnSpc>
                <a:spcPct val="150000"/>
              </a:lnSpc>
              <a:buNone/>
            </a:pPr>
            <a:endParaRPr lang="en-US" sz="2400" dirty="0">
              <a:solidFill>
                <a:srgbClr val="000000"/>
              </a:solidFill>
              <a:latin typeface="Raleway" panose="020B0604020202020204" charset="0"/>
              <a:ea typeface="Raleway"/>
              <a:cs typeface="Raleway"/>
              <a:sym typeface="Raleway"/>
            </a:endParaRPr>
          </a:p>
        </p:txBody>
      </p:sp>
      <p:pic>
        <p:nvPicPr>
          <p:cNvPr id="8" name="Picture 7" descr="A picture containing vector graphics&#10;&#10;Description automatically generated">
            <a:extLst>
              <a:ext uri="{FF2B5EF4-FFF2-40B4-BE49-F238E27FC236}">
                <a16:creationId xmlns:a16="http://schemas.microsoft.com/office/drawing/2014/main" id="{6CF64B2F-C3EE-4415-996C-75C779B91140}"/>
              </a:ext>
            </a:extLst>
          </p:cNvPr>
          <p:cNvPicPr>
            <a:picLocks noChangeAspect="1"/>
          </p:cNvPicPr>
          <p:nvPr/>
        </p:nvPicPr>
        <p:blipFill>
          <a:blip r:embed="rId3"/>
          <a:stretch>
            <a:fillRect/>
          </a:stretch>
        </p:blipFill>
        <p:spPr>
          <a:xfrm>
            <a:off x="3660430" y="3592853"/>
            <a:ext cx="1267968" cy="1187947"/>
          </a:xfrm>
          <a:prstGeom prst="rect">
            <a:avLst/>
          </a:prstGeom>
        </p:spPr>
      </p:pic>
      <p:pic>
        <p:nvPicPr>
          <p:cNvPr id="6" name="Picture 5">
            <a:extLst>
              <a:ext uri="{FF2B5EF4-FFF2-40B4-BE49-F238E27FC236}">
                <a16:creationId xmlns:a16="http://schemas.microsoft.com/office/drawing/2014/main" id="{B9E8A0BE-2504-4CB8-B413-E2DEF8D8A2C8}"/>
              </a:ext>
            </a:extLst>
          </p:cNvPr>
          <p:cNvPicPr>
            <a:picLocks noChangeAspect="1"/>
          </p:cNvPicPr>
          <p:nvPr/>
        </p:nvPicPr>
        <p:blipFill>
          <a:blip r:embed="rId4"/>
          <a:srcRect t="4075" b="4075"/>
          <a:stretch/>
        </p:blipFill>
        <p:spPr>
          <a:xfrm>
            <a:off x="7592036" y="203200"/>
            <a:ext cx="1149291" cy="1055624"/>
          </a:xfrm>
          <a:prstGeom prst="rect">
            <a:avLst/>
          </a:prstGeom>
        </p:spPr>
      </p:pic>
    </p:spTree>
    <p:extLst>
      <p:ext uri="{BB962C8B-B14F-4D97-AF65-F5344CB8AC3E}">
        <p14:creationId xmlns:p14="http://schemas.microsoft.com/office/powerpoint/2010/main" val="42011678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7" name="Google Shape;104;p15"/>
          <p:cNvSpPr txBox="1">
            <a:spLocks noGrp="1"/>
          </p:cNvSpPr>
          <p:nvPr>
            <p:ph type="title"/>
          </p:nvPr>
        </p:nvSpPr>
        <p:spPr>
          <a:xfrm>
            <a:off x="677916" y="523025"/>
            <a:ext cx="7898525"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SLIDO</a:t>
            </a:r>
            <a:endParaRPr dirty="0"/>
          </a:p>
        </p:txBody>
      </p:sp>
      <p:sp>
        <p:nvSpPr>
          <p:cNvPr id="9" name="Google Shape;105;p15">
            <a:extLst>
              <a:ext uri="{FF2B5EF4-FFF2-40B4-BE49-F238E27FC236}">
                <a16:creationId xmlns:a16="http://schemas.microsoft.com/office/drawing/2014/main" id="{BEB57D98-FE47-C848-AE34-53140EC8C1D7}"/>
              </a:ext>
            </a:extLst>
          </p:cNvPr>
          <p:cNvSpPr txBox="1">
            <a:spLocks noGrp="1"/>
          </p:cNvSpPr>
          <p:nvPr>
            <p:ph type="body" idx="1"/>
          </p:nvPr>
        </p:nvSpPr>
        <p:spPr>
          <a:xfrm>
            <a:off x="769450" y="1284514"/>
            <a:ext cx="7898525" cy="2145476"/>
          </a:xfrm>
          <a:prstGeom prst="rect">
            <a:avLst/>
          </a:prstGeom>
        </p:spPr>
        <p:txBody>
          <a:bodyPr spcFirstLastPara="1" wrap="square" lIns="91425" tIns="91425" rIns="91425" bIns="91425" anchor="t" anchorCtr="0">
            <a:noAutofit/>
          </a:bodyPr>
          <a:lstStyle/>
          <a:p>
            <a:pPr marL="0" lvl="0" indent="0">
              <a:buNone/>
            </a:pPr>
            <a:r>
              <a:rPr lang="en-US" sz="2000" dirty="0">
                <a:solidFill>
                  <a:schemeClr val="bg2"/>
                </a:solidFill>
                <a:latin typeface="Raleway" panose="020B0604020202020204" charset="0"/>
              </a:rPr>
              <a:t>Your friend since Kindergarten is a lobbyist of the City.  Your friend is a board member for a local nonprofit and invites you to sit at your friend’s table for the nonprofit’s annual celebration. Each ticket is over $100.  Can you accept the invitation?</a:t>
            </a:r>
            <a:endParaRPr lang="en-US" sz="2000" dirty="0"/>
          </a:p>
        </p:txBody>
      </p:sp>
      <p:grpSp>
        <p:nvGrpSpPr>
          <p:cNvPr id="14" name="Group 13">
            <a:extLst>
              <a:ext uri="{FF2B5EF4-FFF2-40B4-BE49-F238E27FC236}">
                <a16:creationId xmlns:a16="http://schemas.microsoft.com/office/drawing/2014/main" id="{1B6368FB-94F9-4741-A7DE-F5BD59F7FF69}"/>
              </a:ext>
            </a:extLst>
          </p:cNvPr>
          <p:cNvGrpSpPr/>
          <p:nvPr/>
        </p:nvGrpSpPr>
        <p:grpSpPr>
          <a:xfrm>
            <a:off x="2163556" y="3190899"/>
            <a:ext cx="5301768" cy="1861045"/>
            <a:chOff x="2163556" y="3190899"/>
            <a:chExt cx="5301768" cy="1861045"/>
          </a:xfrm>
        </p:grpSpPr>
        <p:pic>
          <p:nvPicPr>
            <p:cNvPr id="15" name="Picture 14" descr="A picture containing vector graphics&#10;&#10;Description automatically generated">
              <a:extLst>
                <a:ext uri="{FF2B5EF4-FFF2-40B4-BE49-F238E27FC236}">
                  <a16:creationId xmlns:a16="http://schemas.microsoft.com/office/drawing/2014/main" id="{D95BE19D-1179-4891-813A-CC2165545B71}"/>
                </a:ext>
              </a:extLst>
            </p:cNvPr>
            <p:cNvPicPr>
              <a:picLocks noChangeAspect="1"/>
            </p:cNvPicPr>
            <p:nvPr/>
          </p:nvPicPr>
          <p:blipFill>
            <a:blip r:embed="rId3"/>
            <a:stretch>
              <a:fillRect/>
            </a:stretch>
          </p:blipFill>
          <p:spPr>
            <a:xfrm>
              <a:off x="4000759" y="3190899"/>
              <a:ext cx="1267968" cy="1313332"/>
            </a:xfrm>
            <a:prstGeom prst="rect">
              <a:avLst/>
            </a:prstGeom>
          </p:spPr>
        </p:pic>
        <p:pic>
          <p:nvPicPr>
            <p:cNvPr id="16" name="Picture 15">
              <a:extLst>
                <a:ext uri="{FF2B5EF4-FFF2-40B4-BE49-F238E27FC236}">
                  <a16:creationId xmlns:a16="http://schemas.microsoft.com/office/drawing/2014/main" id="{4D662ADB-0FA8-4A7F-9619-07487D7F0414}"/>
                </a:ext>
              </a:extLst>
            </p:cNvPr>
            <p:cNvPicPr>
              <a:picLocks noChangeAspect="1"/>
            </p:cNvPicPr>
            <p:nvPr/>
          </p:nvPicPr>
          <p:blipFill>
            <a:blip r:embed="rId4"/>
            <a:srcRect/>
            <a:stretch/>
          </p:blipFill>
          <p:spPr>
            <a:xfrm>
              <a:off x="2163556" y="3241659"/>
              <a:ext cx="1267968" cy="1166447"/>
            </a:xfrm>
            <a:prstGeom prst="rect">
              <a:avLst/>
            </a:prstGeom>
          </p:spPr>
        </p:pic>
        <p:pic>
          <p:nvPicPr>
            <p:cNvPr id="17" name="Picture 16" descr="A picture containing yellow, clipart&#10;&#10;Description automatically generated">
              <a:extLst>
                <a:ext uri="{FF2B5EF4-FFF2-40B4-BE49-F238E27FC236}">
                  <a16:creationId xmlns:a16="http://schemas.microsoft.com/office/drawing/2014/main" id="{E23C687D-4BED-4563-8DAB-F8780C5E3FC4}"/>
                </a:ext>
              </a:extLst>
            </p:cNvPr>
            <p:cNvPicPr>
              <a:picLocks noChangeAspect="1"/>
            </p:cNvPicPr>
            <p:nvPr/>
          </p:nvPicPr>
          <p:blipFill rotWithShape="1">
            <a:blip r:embed="rId5"/>
            <a:srcRect l="23661" t="1459" r="21717" b="1"/>
            <a:stretch/>
          </p:blipFill>
          <p:spPr>
            <a:xfrm>
              <a:off x="5837962" y="3190899"/>
              <a:ext cx="1249520" cy="1267968"/>
            </a:xfrm>
            <a:prstGeom prst="rect">
              <a:avLst/>
            </a:prstGeom>
          </p:spPr>
        </p:pic>
        <p:sp>
          <p:nvSpPr>
            <p:cNvPr id="18" name="Google Shape;105;p15">
              <a:extLst>
                <a:ext uri="{FF2B5EF4-FFF2-40B4-BE49-F238E27FC236}">
                  <a16:creationId xmlns:a16="http://schemas.microsoft.com/office/drawing/2014/main" id="{D9FC225D-C8DF-4445-95CD-BC046E12DAE3}"/>
                </a:ext>
              </a:extLst>
            </p:cNvPr>
            <p:cNvSpPr txBox="1">
              <a:spLocks/>
            </p:cNvSpPr>
            <p:nvPr/>
          </p:nvSpPr>
          <p:spPr>
            <a:xfrm>
              <a:off x="2163556" y="4330622"/>
              <a:ext cx="1267968" cy="7190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pPr marL="0" indent="0" algn="ctr">
                <a:lnSpc>
                  <a:spcPct val="150000"/>
                </a:lnSpc>
                <a:buFont typeface="Lato"/>
                <a:buNone/>
              </a:pPr>
              <a:r>
                <a:rPr lang="en-US" sz="2400" dirty="0">
                  <a:solidFill>
                    <a:srgbClr val="000000"/>
                  </a:solidFill>
                  <a:latin typeface="Raleway" panose="020B0604020202020204" charset="0"/>
                  <a:ea typeface="Raleway"/>
                  <a:cs typeface="Raleway"/>
                  <a:sym typeface="Raleway"/>
                </a:rPr>
                <a:t>YES</a:t>
              </a:r>
            </a:p>
          </p:txBody>
        </p:sp>
        <p:sp>
          <p:nvSpPr>
            <p:cNvPr id="19" name="Google Shape;105;p15">
              <a:extLst>
                <a:ext uri="{FF2B5EF4-FFF2-40B4-BE49-F238E27FC236}">
                  <a16:creationId xmlns:a16="http://schemas.microsoft.com/office/drawing/2014/main" id="{6143833E-3506-4389-93F8-F15A72B9E6DC}"/>
                </a:ext>
              </a:extLst>
            </p:cNvPr>
            <p:cNvSpPr txBox="1">
              <a:spLocks/>
            </p:cNvSpPr>
            <p:nvPr/>
          </p:nvSpPr>
          <p:spPr>
            <a:xfrm>
              <a:off x="4000759" y="4332894"/>
              <a:ext cx="1267968" cy="7190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pPr marL="0" indent="0" algn="ctr">
                <a:lnSpc>
                  <a:spcPct val="150000"/>
                </a:lnSpc>
                <a:buFont typeface="Lato"/>
                <a:buNone/>
              </a:pPr>
              <a:r>
                <a:rPr lang="en-US" sz="2400" dirty="0">
                  <a:solidFill>
                    <a:srgbClr val="000000"/>
                  </a:solidFill>
                  <a:latin typeface="Raleway" panose="020B0604020202020204" charset="0"/>
                  <a:ea typeface="Raleway"/>
                  <a:cs typeface="Raleway"/>
                  <a:sym typeface="Raleway"/>
                </a:rPr>
                <a:t>NO</a:t>
              </a:r>
            </a:p>
          </p:txBody>
        </p:sp>
        <p:sp>
          <p:nvSpPr>
            <p:cNvPr id="20" name="Google Shape;105;p15">
              <a:extLst>
                <a:ext uri="{FF2B5EF4-FFF2-40B4-BE49-F238E27FC236}">
                  <a16:creationId xmlns:a16="http://schemas.microsoft.com/office/drawing/2014/main" id="{0FA21C60-D694-43D9-9B0B-BB070DF958AB}"/>
                </a:ext>
              </a:extLst>
            </p:cNvPr>
            <p:cNvSpPr txBox="1">
              <a:spLocks/>
            </p:cNvSpPr>
            <p:nvPr/>
          </p:nvSpPr>
          <p:spPr>
            <a:xfrm>
              <a:off x="5732059" y="4328342"/>
              <a:ext cx="1733265" cy="7190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pPr marL="0" indent="0">
                <a:lnSpc>
                  <a:spcPct val="150000"/>
                </a:lnSpc>
                <a:buFont typeface="Lato"/>
                <a:buNone/>
              </a:pPr>
              <a:r>
                <a:rPr lang="en-US" sz="2400" dirty="0">
                  <a:solidFill>
                    <a:srgbClr val="000000"/>
                  </a:solidFill>
                  <a:latin typeface="Raleway" panose="020B0604020202020204" charset="0"/>
                  <a:ea typeface="Raleway"/>
                  <a:cs typeface="Raleway"/>
                  <a:sym typeface="Raleway"/>
                </a:rPr>
                <a:t>UNCLEAR</a:t>
              </a:r>
            </a:p>
          </p:txBody>
        </p:sp>
      </p:grpSp>
      <p:pic>
        <p:nvPicPr>
          <p:cNvPr id="21" name="Picture 20">
            <a:extLst>
              <a:ext uri="{FF2B5EF4-FFF2-40B4-BE49-F238E27FC236}">
                <a16:creationId xmlns:a16="http://schemas.microsoft.com/office/drawing/2014/main" id="{AF4FC222-4C88-4873-AD20-5418AA081DD4}"/>
              </a:ext>
            </a:extLst>
          </p:cNvPr>
          <p:cNvPicPr>
            <a:picLocks noChangeAspect="1"/>
          </p:cNvPicPr>
          <p:nvPr/>
        </p:nvPicPr>
        <p:blipFill>
          <a:blip r:embed="rId6"/>
          <a:srcRect t="4075" b="4075"/>
          <a:stretch/>
        </p:blipFill>
        <p:spPr>
          <a:xfrm>
            <a:off x="7592036" y="203200"/>
            <a:ext cx="1149291" cy="1055624"/>
          </a:xfrm>
          <a:prstGeom prst="rect">
            <a:avLst/>
          </a:prstGeom>
        </p:spPr>
      </p:pic>
    </p:spTree>
    <p:extLst>
      <p:ext uri="{BB962C8B-B14F-4D97-AF65-F5344CB8AC3E}">
        <p14:creationId xmlns:p14="http://schemas.microsoft.com/office/powerpoint/2010/main" val="3820652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3" name="Picture 2" descr="A person with a beard and mustache&#10;&#10;Description automatically generated with low confidence">
            <a:extLst>
              <a:ext uri="{FF2B5EF4-FFF2-40B4-BE49-F238E27FC236}">
                <a16:creationId xmlns:a16="http://schemas.microsoft.com/office/drawing/2014/main" id="{FBACC276-DC69-4DDA-8161-6DDA79452C45}"/>
              </a:ext>
            </a:extLst>
          </p:cNvPr>
          <p:cNvPicPr>
            <a:picLocks noChangeAspect="1"/>
          </p:cNvPicPr>
          <p:nvPr/>
        </p:nvPicPr>
        <p:blipFill rotWithShape="1">
          <a:blip r:embed="rId3"/>
          <a:srcRect t="3711" b="19010"/>
          <a:stretch/>
        </p:blipFill>
        <p:spPr>
          <a:xfrm>
            <a:off x="1041632" y="1526795"/>
            <a:ext cx="1613719" cy="1609115"/>
          </a:xfrm>
          <a:prstGeom prst="rect">
            <a:avLst/>
          </a:prstGeom>
        </p:spPr>
      </p:pic>
      <p:sp>
        <p:nvSpPr>
          <p:cNvPr id="104" name="Google Shape;104;p15"/>
          <p:cNvSpPr txBox="1">
            <a:spLocks noGrp="1"/>
          </p:cNvSpPr>
          <p:nvPr>
            <p:ph type="title"/>
          </p:nvPr>
        </p:nvSpPr>
        <p:spPr>
          <a:xfrm>
            <a:off x="729450" y="56801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Introductory Remarks</a:t>
            </a:r>
            <a:endParaRPr dirty="0"/>
          </a:p>
        </p:txBody>
      </p:sp>
      <p:sp>
        <p:nvSpPr>
          <p:cNvPr id="105" name="Google Shape;105;p15"/>
          <p:cNvSpPr txBox="1">
            <a:spLocks noGrp="1"/>
          </p:cNvSpPr>
          <p:nvPr>
            <p:ph type="body" idx="1"/>
          </p:nvPr>
        </p:nvSpPr>
        <p:spPr>
          <a:xfrm>
            <a:off x="2869034" y="1516660"/>
            <a:ext cx="5549115" cy="3191697"/>
          </a:xfrm>
          <a:prstGeom prst="rect">
            <a:avLst/>
          </a:prstGeom>
        </p:spPr>
        <p:txBody>
          <a:bodyPr spcFirstLastPara="1" wrap="square" lIns="91425" tIns="91425" rIns="91425" bIns="91425" anchor="t" anchorCtr="0">
            <a:noAutofit/>
          </a:bodyPr>
          <a:lstStyle/>
          <a:p>
            <a:pPr marL="0" lvl="0" indent="0">
              <a:buNone/>
            </a:pPr>
            <a:r>
              <a:rPr lang="en-US" sz="2400" dirty="0">
                <a:solidFill>
                  <a:srgbClr val="000000"/>
                </a:solidFill>
                <a:latin typeface="Raleway"/>
                <a:ea typeface="Raleway"/>
                <a:cs typeface="Raleway"/>
                <a:sym typeface="Raleway"/>
              </a:rPr>
              <a:t>Council President Samuel Newby</a:t>
            </a:r>
          </a:p>
          <a:p>
            <a:pPr marL="0" lvl="0" indent="0">
              <a:buNone/>
            </a:pPr>
            <a:endParaRPr lang="en-US" sz="2000" dirty="0">
              <a:solidFill>
                <a:srgbClr val="000000"/>
              </a:solidFill>
              <a:latin typeface="Raleway"/>
              <a:ea typeface="Raleway"/>
              <a:cs typeface="Raleway"/>
              <a:sym typeface="Raleway"/>
            </a:endParaRPr>
          </a:p>
          <a:p>
            <a:pPr marL="0" lvl="0" indent="0">
              <a:spcAft>
                <a:spcPts val="1800"/>
              </a:spcAft>
              <a:buNone/>
            </a:pPr>
            <a:endParaRPr lang="en-US" sz="2000" dirty="0">
              <a:solidFill>
                <a:srgbClr val="000000"/>
              </a:solidFill>
              <a:latin typeface="Raleway"/>
              <a:ea typeface="Raleway"/>
              <a:cs typeface="Raleway"/>
              <a:sym typeface="Raleway"/>
            </a:endParaRPr>
          </a:p>
          <a:p>
            <a:pPr marL="342900" lvl="0" indent="-342900">
              <a:spcAft>
                <a:spcPts val="1800"/>
              </a:spcAft>
              <a:buFont typeface="+mj-lt"/>
              <a:buAutoNum type="arabicPeriod"/>
            </a:pPr>
            <a:endParaRPr lang="en-US" sz="2000" dirty="0">
              <a:solidFill>
                <a:srgbClr val="000000"/>
              </a:solidFill>
              <a:latin typeface="Raleway"/>
              <a:ea typeface="Raleway"/>
              <a:cs typeface="Raleway"/>
              <a:sym typeface="Raleway"/>
            </a:endParaRPr>
          </a:p>
          <a:p>
            <a:pPr marL="0" lvl="0" indent="0">
              <a:buNone/>
            </a:pPr>
            <a:endParaRPr lang="en-US" sz="2400" dirty="0">
              <a:solidFill>
                <a:srgbClr val="000000"/>
              </a:solidFill>
              <a:latin typeface="Raleway"/>
              <a:ea typeface="Raleway"/>
              <a:cs typeface="Raleway"/>
              <a:sym typeface="Raleway"/>
            </a:endParaRPr>
          </a:p>
        </p:txBody>
      </p:sp>
    </p:spTree>
    <p:extLst>
      <p:ext uri="{BB962C8B-B14F-4D97-AF65-F5344CB8AC3E}">
        <p14:creationId xmlns:p14="http://schemas.microsoft.com/office/powerpoint/2010/main" val="8800195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7" name="Google Shape;104;p15"/>
          <p:cNvSpPr txBox="1">
            <a:spLocks noGrp="1"/>
          </p:cNvSpPr>
          <p:nvPr>
            <p:ph type="title"/>
          </p:nvPr>
        </p:nvSpPr>
        <p:spPr>
          <a:xfrm>
            <a:off x="677916" y="523025"/>
            <a:ext cx="7898525" cy="535200"/>
          </a:xfrm>
          <a:prstGeom prst="rect">
            <a:avLst/>
          </a:prstGeom>
          <a:noFill/>
          <a:ln>
            <a:noFill/>
          </a:ln>
        </p:spPr>
        <p:txBody>
          <a:bodyPr spcFirstLastPara="1" wrap="square" lIns="91425" tIns="91425" rIns="91425" bIns="91425" anchor="t" anchorCtr="0">
            <a:noAutofit/>
          </a:bodyPr>
          <a:lstStyle/>
          <a:p>
            <a:r>
              <a:rPr lang="en" dirty="0"/>
              <a:t>SLIDO</a:t>
            </a:r>
            <a:endParaRPr dirty="0"/>
          </a:p>
        </p:txBody>
      </p:sp>
      <p:sp>
        <p:nvSpPr>
          <p:cNvPr id="9" name="Google Shape;105;p15">
            <a:extLst>
              <a:ext uri="{FF2B5EF4-FFF2-40B4-BE49-F238E27FC236}">
                <a16:creationId xmlns:a16="http://schemas.microsoft.com/office/drawing/2014/main" id="{BEB57D98-FE47-C848-AE34-53140EC8C1D7}"/>
              </a:ext>
            </a:extLst>
          </p:cNvPr>
          <p:cNvSpPr txBox="1">
            <a:spLocks noGrp="1"/>
          </p:cNvSpPr>
          <p:nvPr>
            <p:ph type="body" idx="1"/>
          </p:nvPr>
        </p:nvSpPr>
        <p:spPr>
          <a:xfrm>
            <a:off x="851338" y="1381124"/>
            <a:ext cx="7566811" cy="2055689"/>
          </a:xfrm>
          <a:prstGeom prst="rect">
            <a:avLst/>
          </a:prstGeom>
        </p:spPr>
        <p:txBody>
          <a:bodyPr spcFirstLastPara="1" wrap="square" lIns="91425" tIns="91425" rIns="91425" bIns="91425" anchor="t" anchorCtr="0">
            <a:noAutofit/>
          </a:bodyPr>
          <a:lstStyle/>
          <a:p>
            <a:pPr marL="0" indent="0">
              <a:lnSpc>
                <a:spcPct val="150000"/>
              </a:lnSpc>
              <a:buNone/>
            </a:pPr>
            <a:r>
              <a:rPr lang="en-US" sz="2200" dirty="0">
                <a:solidFill>
                  <a:srgbClr val="000000"/>
                </a:solidFill>
                <a:latin typeface="Raleway" panose="020B0604020202020204" charset="0"/>
                <a:ea typeface="Raleway"/>
                <a:cs typeface="Raleway"/>
                <a:sym typeface="Raleway"/>
              </a:rPr>
              <a:t>You cannot accept the invitation to the nonprofit event  because your childhood friend is a lobbyist and the value is more than $100.  Have to pay it down to under $100 or decline invitation.  Do not report on Form 9.</a:t>
            </a:r>
          </a:p>
          <a:p>
            <a:pPr marL="0" indent="0">
              <a:lnSpc>
                <a:spcPct val="150000"/>
              </a:lnSpc>
              <a:buNone/>
            </a:pPr>
            <a:endParaRPr lang="en-US" sz="2400" dirty="0">
              <a:solidFill>
                <a:srgbClr val="000000"/>
              </a:solidFill>
              <a:latin typeface="Raleway" panose="020B0604020202020204" charset="0"/>
              <a:ea typeface="Raleway"/>
              <a:cs typeface="Raleway"/>
              <a:sym typeface="Raleway"/>
            </a:endParaRPr>
          </a:p>
          <a:p>
            <a:pPr marL="0" indent="0">
              <a:lnSpc>
                <a:spcPct val="150000"/>
              </a:lnSpc>
              <a:buNone/>
            </a:pPr>
            <a:endParaRPr lang="en-US" sz="2400" dirty="0">
              <a:solidFill>
                <a:srgbClr val="000000"/>
              </a:solidFill>
              <a:latin typeface="Raleway" panose="020B0604020202020204" charset="0"/>
              <a:ea typeface="Raleway"/>
              <a:cs typeface="Raleway"/>
              <a:sym typeface="Raleway"/>
            </a:endParaRPr>
          </a:p>
        </p:txBody>
      </p:sp>
      <p:pic>
        <p:nvPicPr>
          <p:cNvPr id="8" name="Picture 7" descr="A picture containing vector graphics&#10;&#10;Description automatically generated">
            <a:extLst>
              <a:ext uri="{FF2B5EF4-FFF2-40B4-BE49-F238E27FC236}">
                <a16:creationId xmlns:a16="http://schemas.microsoft.com/office/drawing/2014/main" id="{6CF64B2F-C3EE-4415-996C-75C779B91140}"/>
              </a:ext>
            </a:extLst>
          </p:cNvPr>
          <p:cNvPicPr>
            <a:picLocks noChangeAspect="1"/>
          </p:cNvPicPr>
          <p:nvPr/>
        </p:nvPicPr>
        <p:blipFill>
          <a:blip r:embed="rId3"/>
          <a:stretch>
            <a:fillRect/>
          </a:stretch>
        </p:blipFill>
        <p:spPr>
          <a:xfrm>
            <a:off x="3660430" y="3592853"/>
            <a:ext cx="1267968" cy="1187947"/>
          </a:xfrm>
          <a:prstGeom prst="rect">
            <a:avLst/>
          </a:prstGeom>
        </p:spPr>
      </p:pic>
      <p:pic>
        <p:nvPicPr>
          <p:cNvPr id="6" name="Picture 5">
            <a:extLst>
              <a:ext uri="{FF2B5EF4-FFF2-40B4-BE49-F238E27FC236}">
                <a16:creationId xmlns:a16="http://schemas.microsoft.com/office/drawing/2014/main" id="{8107D688-DD26-44F4-91AE-F17CF8BE4BD3}"/>
              </a:ext>
            </a:extLst>
          </p:cNvPr>
          <p:cNvPicPr>
            <a:picLocks noChangeAspect="1"/>
          </p:cNvPicPr>
          <p:nvPr/>
        </p:nvPicPr>
        <p:blipFill>
          <a:blip r:embed="rId4"/>
          <a:srcRect t="4075" b="4075"/>
          <a:stretch/>
        </p:blipFill>
        <p:spPr>
          <a:xfrm>
            <a:off x="7592036" y="203200"/>
            <a:ext cx="1149291" cy="1055624"/>
          </a:xfrm>
          <a:prstGeom prst="rect">
            <a:avLst/>
          </a:prstGeom>
        </p:spPr>
      </p:pic>
    </p:spTree>
    <p:extLst>
      <p:ext uri="{BB962C8B-B14F-4D97-AF65-F5344CB8AC3E}">
        <p14:creationId xmlns:p14="http://schemas.microsoft.com/office/powerpoint/2010/main" val="31232549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7" name="Google Shape;104;p15"/>
          <p:cNvSpPr txBox="1">
            <a:spLocks noGrp="1"/>
          </p:cNvSpPr>
          <p:nvPr>
            <p:ph type="title"/>
          </p:nvPr>
        </p:nvSpPr>
        <p:spPr>
          <a:xfrm>
            <a:off x="677916" y="523025"/>
            <a:ext cx="7898525"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ROLE PLAY ACTIVITY</a:t>
            </a:r>
            <a:endParaRPr dirty="0"/>
          </a:p>
        </p:txBody>
      </p:sp>
      <p:sp>
        <p:nvSpPr>
          <p:cNvPr id="9" name="Google Shape;105;p15">
            <a:extLst>
              <a:ext uri="{FF2B5EF4-FFF2-40B4-BE49-F238E27FC236}">
                <a16:creationId xmlns:a16="http://schemas.microsoft.com/office/drawing/2014/main" id="{BEB57D98-FE47-C848-AE34-53140EC8C1D7}"/>
              </a:ext>
            </a:extLst>
          </p:cNvPr>
          <p:cNvSpPr txBox="1">
            <a:spLocks noGrp="1"/>
          </p:cNvSpPr>
          <p:nvPr>
            <p:ph type="body" idx="1"/>
          </p:nvPr>
        </p:nvSpPr>
        <p:spPr>
          <a:xfrm>
            <a:off x="851338" y="1162051"/>
            <a:ext cx="7566811" cy="3765550"/>
          </a:xfrm>
          <a:prstGeom prst="rect">
            <a:avLst/>
          </a:prstGeom>
        </p:spPr>
        <p:txBody>
          <a:bodyPr spcFirstLastPara="1" wrap="square" lIns="91425" tIns="91425" rIns="91425" bIns="91425" anchor="t" anchorCtr="0">
            <a:noAutofit/>
          </a:bodyPr>
          <a:lstStyle/>
          <a:p>
            <a:pPr marL="0" indent="0">
              <a:lnSpc>
                <a:spcPct val="150000"/>
              </a:lnSpc>
              <a:buNone/>
            </a:pPr>
            <a:r>
              <a:rPr lang="en-US" sz="2200" dirty="0">
                <a:solidFill>
                  <a:srgbClr val="000000"/>
                </a:solidFill>
                <a:latin typeface="Raleway" panose="020B0604020202020204" charset="0"/>
                <a:ea typeface="Raleway"/>
                <a:cs typeface="Raleway"/>
                <a:sym typeface="Raleway"/>
              </a:rPr>
              <a:t>A new Council Member is asking you for advice about what to do with a gift he/she just received. What advice would you give? </a:t>
            </a:r>
          </a:p>
          <a:p>
            <a:pPr marL="342900" indent="-342900">
              <a:lnSpc>
                <a:spcPct val="150000"/>
              </a:lnSpc>
            </a:pPr>
            <a:r>
              <a:rPr lang="en-US" sz="2200" dirty="0">
                <a:solidFill>
                  <a:srgbClr val="000000"/>
                </a:solidFill>
                <a:latin typeface="Raleway" panose="020B0604020202020204" charset="0"/>
                <a:ea typeface="Raleway"/>
                <a:cs typeface="Raleway"/>
                <a:sym typeface="Raleway"/>
              </a:rPr>
              <a:t>What questions should he/she ask?</a:t>
            </a:r>
          </a:p>
          <a:p>
            <a:pPr marL="342900" indent="-342900">
              <a:lnSpc>
                <a:spcPct val="150000"/>
              </a:lnSpc>
            </a:pPr>
            <a:r>
              <a:rPr lang="en-US" sz="2200" dirty="0">
                <a:solidFill>
                  <a:srgbClr val="000000"/>
                </a:solidFill>
                <a:latin typeface="Raleway" panose="020B0604020202020204" charset="0"/>
                <a:ea typeface="Raleway"/>
                <a:cs typeface="Raleway"/>
                <a:sym typeface="Raleway"/>
              </a:rPr>
              <a:t>How would you advise they refuse the gift or pay it back?</a:t>
            </a:r>
          </a:p>
          <a:p>
            <a:pPr marL="342900" indent="-342900">
              <a:lnSpc>
                <a:spcPct val="150000"/>
              </a:lnSpc>
            </a:pPr>
            <a:r>
              <a:rPr lang="en-US" sz="2200" dirty="0">
                <a:solidFill>
                  <a:srgbClr val="000000"/>
                </a:solidFill>
                <a:latin typeface="Raleway" panose="020B0604020202020204" charset="0"/>
                <a:ea typeface="Raleway"/>
                <a:cs typeface="Raleway"/>
                <a:sym typeface="Raleway"/>
              </a:rPr>
              <a:t>Who can they call for help?</a:t>
            </a:r>
          </a:p>
        </p:txBody>
      </p:sp>
    </p:spTree>
    <p:extLst>
      <p:ext uri="{BB962C8B-B14F-4D97-AF65-F5344CB8AC3E}">
        <p14:creationId xmlns:p14="http://schemas.microsoft.com/office/powerpoint/2010/main" val="28134091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7" name="Google Shape;104;p15"/>
          <p:cNvSpPr txBox="1">
            <a:spLocks noGrp="1"/>
          </p:cNvSpPr>
          <p:nvPr>
            <p:ph type="title"/>
          </p:nvPr>
        </p:nvSpPr>
        <p:spPr>
          <a:xfrm>
            <a:off x="677916" y="523025"/>
            <a:ext cx="7898525"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Additional Reminders about Gifts</a:t>
            </a:r>
            <a:endParaRPr dirty="0"/>
          </a:p>
        </p:txBody>
      </p:sp>
      <p:sp>
        <p:nvSpPr>
          <p:cNvPr id="9" name="Google Shape;105;p15">
            <a:extLst>
              <a:ext uri="{FF2B5EF4-FFF2-40B4-BE49-F238E27FC236}">
                <a16:creationId xmlns:a16="http://schemas.microsoft.com/office/drawing/2014/main" id="{BEB57D98-FE47-C848-AE34-53140EC8C1D7}"/>
              </a:ext>
            </a:extLst>
          </p:cNvPr>
          <p:cNvSpPr txBox="1">
            <a:spLocks noGrp="1"/>
          </p:cNvSpPr>
          <p:nvPr>
            <p:ph type="body" idx="1"/>
          </p:nvPr>
        </p:nvSpPr>
        <p:spPr>
          <a:xfrm>
            <a:off x="851338" y="1346314"/>
            <a:ext cx="7566811" cy="2261100"/>
          </a:xfrm>
          <a:prstGeom prst="rect">
            <a:avLst/>
          </a:prstGeom>
        </p:spPr>
        <p:txBody>
          <a:bodyPr spcFirstLastPara="1" wrap="square" lIns="91425" tIns="91425" rIns="91425" bIns="91425" anchor="t" anchorCtr="0">
            <a:noAutofit/>
          </a:bodyPr>
          <a:lstStyle/>
          <a:p>
            <a:pPr marL="0" indent="0">
              <a:lnSpc>
                <a:spcPct val="150000"/>
              </a:lnSpc>
              <a:buNone/>
            </a:pPr>
            <a:endParaRPr lang="en-US" sz="2400" dirty="0">
              <a:solidFill>
                <a:srgbClr val="000000"/>
              </a:solidFill>
              <a:latin typeface="Raleway" panose="020B0604020202020204" charset="0"/>
              <a:ea typeface="Raleway"/>
              <a:cs typeface="Raleway"/>
              <a:sym typeface="Raleway"/>
            </a:endParaRPr>
          </a:p>
          <a:p>
            <a:pPr marL="342900" indent="-342900">
              <a:lnSpc>
                <a:spcPct val="150000"/>
              </a:lnSpc>
            </a:pPr>
            <a:endParaRPr lang="en-US" sz="2400" dirty="0">
              <a:solidFill>
                <a:srgbClr val="000000"/>
              </a:solidFill>
              <a:latin typeface="Raleway" panose="020B0604020202020204" charset="0"/>
              <a:ea typeface="Raleway"/>
              <a:cs typeface="Raleway"/>
              <a:sym typeface="Raleway"/>
            </a:endParaRPr>
          </a:p>
        </p:txBody>
      </p:sp>
      <p:sp>
        <p:nvSpPr>
          <p:cNvPr id="4" name="Google Shape;105;p15">
            <a:extLst>
              <a:ext uri="{FF2B5EF4-FFF2-40B4-BE49-F238E27FC236}">
                <a16:creationId xmlns:a16="http://schemas.microsoft.com/office/drawing/2014/main" id="{615721D5-756C-426A-B427-FAA9E286DF81}"/>
              </a:ext>
            </a:extLst>
          </p:cNvPr>
          <p:cNvSpPr txBox="1">
            <a:spLocks/>
          </p:cNvSpPr>
          <p:nvPr/>
        </p:nvSpPr>
        <p:spPr>
          <a:xfrm>
            <a:off x="672025" y="1275127"/>
            <a:ext cx="7898525" cy="24846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pPr marL="146050" indent="0" defTabSz="1018705">
              <a:buClrTx/>
              <a:buNone/>
            </a:pPr>
            <a:r>
              <a:rPr lang="en-US" sz="2400" kern="1200" dirty="0">
                <a:solidFill>
                  <a:prstClr val="black"/>
                </a:solidFill>
                <a:latin typeface="Raleway" pitchFamily="2" charset="0"/>
                <a:ea typeface="+mn-ea"/>
                <a:cs typeface="Aharoni" panose="02010803020104030203" pitchFamily="2" charset="-79"/>
              </a:rPr>
              <a:t>DO NOT ASK FOR ANY THING of value from any lobbyist of the City or an organization receiving funds from the City. This includes tickets to Jaguars games, the Symphony, and Daily’s Place. </a:t>
            </a:r>
          </a:p>
        </p:txBody>
      </p:sp>
    </p:spTree>
    <p:extLst>
      <p:ext uri="{BB962C8B-B14F-4D97-AF65-F5344CB8AC3E}">
        <p14:creationId xmlns:p14="http://schemas.microsoft.com/office/powerpoint/2010/main" val="35673620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7" name="Google Shape;104;p15"/>
          <p:cNvSpPr txBox="1">
            <a:spLocks noGrp="1"/>
          </p:cNvSpPr>
          <p:nvPr>
            <p:ph type="title"/>
          </p:nvPr>
        </p:nvSpPr>
        <p:spPr>
          <a:xfrm>
            <a:off x="677916" y="523025"/>
            <a:ext cx="7898525"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Additional Reminders about Gifts</a:t>
            </a:r>
            <a:endParaRPr dirty="0"/>
          </a:p>
        </p:txBody>
      </p:sp>
      <p:sp>
        <p:nvSpPr>
          <p:cNvPr id="9" name="Google Shape;105;p15">
            <a:extLst>
              <a:ext uri="{FF2B5EF4-FFF2-40B4-BE49-F238E27FC236}">
                <a16:creationId xmlns:a16="http://schemas.microsoft.com/office/drawing/2014/main" id="{BEB57D98-FE47-C848-AE34-53140EC8C1D7}"/>
              </a:ext>
            </a:extLst>
          </p:cNvPr>
          <p:cNvSpPr txBox="1">
            <a:spLocks noGrp="1"/>
          </p:cNvSpPr>
          <p:nvPr>
            <p:ph type="body" idx="1"/>
          </p:nvPr>
        </p:nvSpPr>
        <p:spPr>
          <a:xfrm>
            <a:off x="851338" y="1346314"/>
            <a:ext cx="7566811" cy="2261100"/>
          </a:xfrm>
          <a:prstGeom prst="rect">
            <a:avLst/>
          </a:prstGeom>
        </p:spPr>
        <p:txBody>
          <a:bodyPr spcFirstLastPara="1" wrap="square" lIns="91425" tIns="91425" rIns="91425" bIns="91425" anchor="t" anchorCtr="0">
            <a:noAutofit/>
          </a:bodyPr>
          <a:lstStyle/>
          <a:p>
            <a:pPr marL="0" indent="0">
              <a:lnSpc>
                <a:spcPct val="150000"/>
              </a:lnSpc>
              <a:buNone/>
            </a:pPr>
            <a:endParaRPr lang="en-US" sz="2400" dirty="0">
              <a:solidFill>
                <a:srgbClr val="000000"/>
              </a:solidFill>
              <a:latin typeface="Raleway" panose="020B0604020202020204" charset="0"/>
              <a:ea typeface="Raleway"/>
              <a:cs typeface="Raleway"/>
              <a:sym typeface="Raleway"/>
            </a:endParaRPr>
          </a:p>
          <a:p>
            <a:pPr marL="342900" indent="-342900">
              <a:lnSpc>
                <a:spcPct val="150000"/>
              </a:lnSpc>
            </a:pPr>
            <a:endParaRPr lang="en-US" sz="2400" dirty="0">
              <a:solidFill>
                <a:srgbClr val="000000"/>
              </a:solidFill>
              <a:latin typeface="Raleway" panose="020B0604020202020204" charset="0"/>
              <a:ea typeface="Raleway"/>
              <a:cs typeface="Raleway"/>
              <a:sym typeface="Raleway"/>
            </a:endParaRPr>
          </a:p>
        </p:txBody>
      </p:sp>
      <p:sp>
        <p:nvSpPr>
          <p:cNvPr id="4" name="Google Shape;105;p15">
            <a:extLst>
              <a:ext uri="{FF2B5EF4-FFF2-40B4-BE49-F238E27FC236}">
                <a16:creationId xmlns:a16="http://schemas.microsoft.com/office/drawing/2014/main" id="{615721D5-756C-426A-B427-FAA9E286DF81}"/>
              </a:ext>
            </a:extLst>
          </p:cNvPr>
          <p:cNvSpPr txBox="1">
            <a:spLocks/>
          </p:cNvSpPr>
          <p:nvPr/>
        </p:nvSpPr>
        <p:spPr>
          <a:xfrm>
            <a:off x="672025" y="1275127"/>
            <a:ext cx="7898525" cy="24846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pPr marL="146050" indent="0" defTabSz="1018705">
              <a:buClrTx/>
              <a:buNone/>
            </a:pPr>
            <a:r>
              <a:rPr lang="en-US" sz="2400" kern="1200" dirty="0">
                <a:solidFill>
                  <a:prstClr val="black"/>
                </a:solidFill>
                <a:latin typeface="Raleway" pitchFamily="2" charset="0"/>
                <a:ea typeface="+mn-ea"/>
                <a:cs typeface="Aharoni" panose="02010803020104030203" pitchFamily="2" charset="-79"/>
              </a:rPr>
              <a:t>USE FACE VALUE when determining the value of a gift, even if it was purchased at a discount.</a:t>
            </a:r>
          </a:p>
        </p:txBody>
      </p:sp>
    </p:spTree>
    <p:extLst>
      <p:ext uri="{BB962C8B-B14F-4D97-AF65-F5344CB8AC3E}">
        <p14:creationId xmlns:p14="http://schemas.microsoft.com/office/powerpoint/2010/main" val="29148021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650" y="384847"/>
            <a:ext cx="7688700" cy="862062"/>
          </a:xfrm>
        </p:spPr>
        <p:txBody>
          <a:bodyPr/>
          <a:lstStyle/>
          <a:p>
            <a:r>
              <a:rPr lang="en-US" dirty="0"/>
              <a:t>Quarterly Form 9 Gift Disclosures Due Dates</a:t>
            </a:r>
          </a:p>
        </p:txBody>
      </p:sp>
      <p:sp>
        <p:nvSpPr>
          <p:cNvPr id="3" name="Text Placeholder 2"/>
          <p:cNvSpPr>
            <a:spLocks noGrp="1"/>
          </p:cNvSpPr>
          <p:nvPr>
            <p:ph type="body" idx="1"/>
          </p:nvPr>
        </p:nvSpPr>
        <p:spPr>
          <a:xfrm>
            <a:off x="727649" y="1246909"/>
            <a:ext cx="7777721" cy="3825834"/>
          </a:xfrm>
        </p:spPr>
        <p:txBody>
          <a:bodyPr/>
          <a:lstStyle/>
          <a:p>
            <a:pPr marL="171450" indent="-171450">
              <a:lnSpc>
                <a:spcPct val="114000"/>
              </a:lnSpc>
              <a:buFont typeface="Wingdings" pitchFamily="2" charset="2"/>
              <a:buChar char="q"/>
            </a:pPr>
            <a:r>
              <a:rPr lang="en-US" sz="2200" dirty="0">
                <a:solidFill>
                  <a:schemeClr val="bg2"/>
                </a:solidFill>
                <a:latin typeface="Raleway" panose="020B0604020202020204" charset="0"/>
              </a:rPr>
              <a:t>March 31 (gifts received October-December prior year)</a:t>
            </a:r>
          </a:p>
          <a:p>
            <a:pPr marL="0" indent="0">
              <a:lnSpc>
                <a:spcPct val="114000"/>
              </a:lnSpc>
              <a:buNone/>
            </a:pPr>
            <a:endParaRPr lang="en-US" sz="2200" dirty="0">
              <a:solidFill>
                <a:schemeClr val="bg2"/>
              </a:solidFill>
              <a:latin typeface="Raleway" panose="020B0604020202020204" charset="0"/>
            </a:endParaRPr>
          </a:p>
          <a:p>
            <a:pPr marL="171450" indent="-171450">
              <a:lnSpc>
                <a:spcPct val="114000"/>
              </a:lnSpc>
              <a:buFont typeface="Wingdings" pitchFamily="2" charset="2"/>
              <a:buChar char="q"/>
            </a:pPr>
            <a:r>
              <a:rPr lang="en-US" sz="2200" dirty="0">
                <a:solidFill>
                  <a:schemeClr val="bg2"/>
                </a:solidFill>
                <a:latin typeface="Raleway" panose="020B0604020202020204" charset="0"/>
              </a:rPr>
              <a:t>June 30 (gifts received January-March current year)</a:t>
            </a:r>
          </a:p>
          <a:p>
            <a:pPr marL="171450" indent="-171450">
              <a:lnSpc>
                <a:spcPct val="114000"/>
              </a:lnSpc>
              <a:buFont typeface="Wingdings" pitchFamily="2" charset="2"/>
              <a:buChar char="q"/>
            </a:pPr>
            <a:endParaRPr lang="en-US" sz="2200" dirty="0">
              <a:solidFill>
                <a:schemeClr val="bg2"/>
              </a:solidFill>
              <a:latin typeface="Raleway" panose="020B0604020202020204" charset="0"/>
            </a:endParaRPr>
          </a:p>
          <a:p>
            <a:pPr marL="171450" indent="-171450">
              <a:lnSpc>
                <a:spcPct val="114000"/>
              </a:lnSpc>
              <a:buFont typeface="Wingdings" pitchFamily="2" charset="2"/>
              <a:buChar char="q"/>
            </a:pPr>
            <a:r>
              <a:rPr lang="en-US" sz="2200" dirty="0">
                <a:solidFill>
                  <a:schemeClr val="bg2"/>
                </a:solidFill>
                <a:latin typeface="Raleway" panose="020B0604020202020204" charset="0"/>
              </a:rPr>
              <a:t>September 30 (gifts received April-June current year)</a:t>
            </a:r>
          </a:p>
          <a:p>
            <a:pPr marL="171450" indent="-171450">
              <a:lnSpc>
                <a:spcPct val="114000"/>
              </a:lnSpc>
              <a:buFont typeface="Wingdings" pitchFamily="2" charset="2"/>
              <a:buChar char="q"/>
            </a:pPr>
            <a:endParaRPr lang="en-US" sz="2200" dirty="0">
              <a:solidFill>
                <a:schemeClr val="bg2"/>
              </a:solidFill>
              <a:latin typeface="Raleway" panose="020B0604020202020204" charset="0"/>
            </a:endParaRPr>
          </a:p>
          <a:p>
            <a:pPr marL="171450" indent="-171450">
              <a:lnSpc>
                <a:spcPct val="114000"/>
              </a:lnSpc>
              <a:buFont typeface="Wingdings" pitchFamily="2" charset="2"/>
              <a:buChar char="q"/>
            </a:pPr>
            <a:r>
              <a:rPr lang="en-US" sz="2200" dirty="0">
                <a:solidFill>
                  <a:schemeClr val="bg2"/>
                </a:solidFill>
                <a:latin typeface="Raleway" panose="020B0604020202020204" charset="0"/>
              </a:rPr>
              <a:t>December 31 (gifts received July-September current year)</a:t>
            </a:r>
          </a:p>
        </p:txBody>
      </p:sp>
    </p:spTree>
    <p:extLst>
      <p:ext uri="{BB962C8B-B14F-4D97-AF65-F5344CB8AC3E}">
        <p14:creationId xmlns:p14="http://schemas.microsoft.com/office/powerpoint/2010/main" val="10701743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7" name="Google Shape;104;p15"/>
          <p:cNvSpPr txBox="1">
            <a:spLocks noGrp="1"/>
          </p:cNvSpPr>
          <p:nvPr>
            <p:ph type="title"/>
          </p:nvPr>
        </p:nvSpPr>
        <p:spPr>
          <a:xfrm>
            <a:off x="677916" y="523025"/>
            <a:ext cx="7898525"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Helpful Resources</a:t>
            </a:r>
            <a:endParaRPr dirty="0"/>
          </a:p>
        </p:txBody>
      </p:sp>
      <p:sp>
        <p:nvSpPr>
          <p:cNvPr id="9" name="Google Shape;105;p15">
            <a:extLst>
              <a:ext uri="{FF2B5EF4-FFF2-40B4-BE49-F238E27FC236}">
                <a16:creationId xmlns:a16="http://schemas.microsoft.com/office/drawing/2014/main" id="{BEB57D98-FE47-C848-AE34-53140EC8C1D7}"/>
              </a:ext>
            </a:extLst>
          </p:cNvPr>
          <p:cNvSpPr txBox="1">
            <a:spLocks noGrp="1"/>
          </p:cNvSpPr>
          <p:nvPr>
            <p:ph type="body" idx="1"/>
          </p:nvPr>
        </p:nvSpPr>
        <p:spPr>
          <a:xfrm>
            <a:off x="851338" y="1346314"/>
            <a:ext cx="7566811" cy="2261100"/>
          </a:xfrm>
          <a:prstGeom prst="rect">
            <a:avLst/>
          </a:prstGeom>
        </p:spPr>
        <p:txBody>
          <a:bodyPr spcFirstLastPara="1" wrap="square" lIns="91425" tIns="91425" rIns="91425" bIns="91425" anchor="t" anchorCtr="0">
            <a:noAutofit/>
          </a:bodyPr>
          <a:lstStyle/>
          <a:p>
            <a:pPr marL="0" indent="0">
              <a:lnSpc>
                <a:spcPct val="150000"/>
              </a:lnSpc>
              <a:buNone/>
            </a:pPr>
            <a:endParaRPr lang="en-US" sz="2400" dirty="0">
              <a:solidFill>
                <a:srgbClr val="000000"/>
              </a:solidFill>
              <a:latin typeface="Raleway" panose="020B0604020202020204" charset="0"/>
              <a:ea typeface="Raleway"/>
              <a:cs typeface="Raleway"/>
              <a:sym typeface="Raleway"/>
            </a:endParaRPr>
          </a:p>
          <a:p>
            <a:pPr marL="342900" indent="-342900">
              <a:lnSpc>
                <a:spcPct val="150000"/>
              </a:lnSpc>
            </a:pPr>
            <a:endParaRPr lang="en-US" sz="2400" dirty="0">
              <a:solidFill>
                <a:srgbClr val="000000"/>
              </a:solidFill>
              <a:latin typeface="Raleway" panose="020B0604020202020204" charset="0"/>
              <a:ea typeface="Raleway"/>
              <a:cs typeface="Raleway"/>
              <a:sym typeface="Raleway"/>
            </a:endParaRPr>
          </a:p>
        </p:txBody>
      </p:sp>
      <p:sp>
        <p:nvSpPr>
          <p:cNvPr id="4" name="Google Shape;105;p15">
            <a:extLst>
              <a:ext uri="{FF2B5EF4-FFF2-40B4-BE49-F238E27FC236}">
                <a16:creationId xmlns:a16="http://schemas.microsoft.com/office/drawing/2014/main" id="{615721D5-756C-426A-B427-FAA9E286DF81}"/>
              </a:ext>
            </a:extLst>
          </p:cNvPr>
          <p:cNvSpPr txBox="1">
            <a:spLocks/>
          </p:cNvSpPr>
          <p:nvPr/>
        </p:nvSpPr>
        <p:spPr>
          <a:xfrm>
            <a:off x="672025" y="1275127"/>
            <a:ext cx="7898525" cy="40153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pPr defTabSz="1018705">
              <a:buClrTx/>
            </a:pPr>
            <a:r>
              <a:rPr lang="en-US" sz="2400" kern="1200" dirty="0">
                <a:solidFill>
                  <a:prstClr val="black"/>
                </a:solidFill>
                <a:latin typeface="Raleway" pitchFamily="2" charset="0"/>
                <a:ea typeface="+mn-ea"/>
                <a:cs typeface="Aharoni" panose="02010803020104030203" pitchFamily="2" charset="-79"/>
              </a:rPr>
              <a:t>Updated Ethics Manuals</a:t>
            </a:r>
          </a:p>
          <a:p>
            <a:pPr defTabSz="1018705">
              <a:buClrTx/>
            </a:pPr>
            <a:endParaRPr lang="en-US" sz="2400" kern="1200" dirty="0">
              <a:solidFill>
                <a:prstClr val="black"/>
              </a:solidFill>
              <a:latin typeface="Raleway" pitchFamily="2" charset="0"/>
              <a:ea typeface="+mn-ea"/>
              <a:cs typeface="Aharoni" panose="02010803020104030203" pitchFamily="2" charset="-79"/>
            </a:endParaRPr>
          </a:p>
          <a:p>
            <a:pPr defTabSz="1018705">
              <a:buClrTx/>
            </a:pPr>
            <a:r>
              <a:rPr lang="en-US" sz="2400" kern="1200" dirty="0">
                <a:solidFill>
                  <a:prstClr val="black"/>
                </a:solidFill>
                <a:latin typeface="Raleway" pitchFamily="2" charset="0"/>
                <a:ea typeface="+mn-ea"/>
                <a:cs typeface="Aharoni" panose="02010803020104030203" pitchFamily="2" charset="-79"/>
              </a:rPr>
              <a:t>2021 Jaguars Gift Memo </a:t>
            </a:r>
          </a:p>
          <a:p>
            <a:pPr defTabSz="1018705">
              <a:buClrTx/>
            </a:pPr>
            <a:endParaRPr lang="en-US" sz="2400" kern="1200" dirty="0">
              <a:solidFill>
                <a:prstClr val="black"/>
              </a:solidFill>
              <a:latin typeface="Raleway" pitchFamily="2" charset="0"/>
              <a:ea typeface="+mn-ea"/>
              <a:cs typeface="Aharoni" panose="02010803020104030203" pitchFamily="2" charset="-79"/>
            </a:endParaRPr>
          </a:p>
          <a:p>
            <a:pPr defTabSz="1018705">
              <a:buClrTx/>
            </a:pPr>
            <a:r>
              <a:rPr lang="en-US" sz="2400" kern="1200" dirty="0">
                <a:solidFill>
                  <a:prstClr val="black"/>
                </a:solidFill>
                <a:latin typeface="Raleway" pitchFamily="2" charset="0"/>
                <a:ea typeface="+mn-ea"/>
                <a:cs typeface="Aharoni" panose="02010803020104030203" pitchFamily="2" charset="-79"/>
              </a:rPr>
              <a:t>Handout on State Gift Law Updates </a:t>
            </a:r>
          </a:p>
          <a:p>
            <a:pPr marL="146050" indent="0" defTabSz="1018705">
              <a:buClrTx/>
              <a:buNone/>
            </a:pPr>
            <a:r>
              <a:rPr lang="en-US" sz="2400" kern="1200" dirty="0">
                <a:solidFill>
                  <a:prstClr val="black"/>
                </a:solidFill>
                <a:latin typeface="Raleway" pitchFamily="2" charset="0"/>
                <a:ea typeface="+mn-ea"/>
                <a:cs typeface="Aharoni" panose="02010803020104030203" pitchFamily="2" charset="-79"/>
              </a:rPr>
              <a:t>    with infograph of typical gifts to expect</a:t>
            </a:r>
          </a:p>
          <a:p>
            <a:pPr defTabSz="1018705">
              <a:buClrTx/>
            </a:pPr>
            <a:endParaRPr lang="en-US" sz="2400" kern="1200" dirty="0">
              <a:solidFill>
                <a:prstClr val="black"/>
              </a:solidFill>
              <a:latin typeface="Raleway" pitchFamily="2" charset="0"/>
              <a:ea typeface="+mn-ea"/>
              <a:cs typeface="Aharoni" panose="02010803020104030203" pitchFamily="2" charset="-79"/>
            </a:endParaRPr>
          </a:p>
          <a:p>
            <a:pPr marL="146050" indent="0" defTabSz="1018705">
              <a:buClrTx/>
              <a:buNone/>
            </a:pPr>
            <a:endParaRPr lang="en-US" sz="2400" kern="1200" dirty="0">
              <a:solidFill>
                <a:prstClr val="black"/>
              </a:solidFill>
              <a:latin typeface="Raleway" pitchFamily="2" charset="0"/>
              <a:ea typeface="+mn-ea"/>
              <a:cs typeface="Aharoni" panose="02010803020104030203" pitchFamily="2" charset="-79"/>
            </a:endParaRPr>
          </a:p>
          <a:p>
            <a:pPr marL="146050" indent="0" defTabSz="1018705">
              <a:buClrTx/>
              <a:buNone/>
            </a:pPr>
            <a:endParaRPr lang="en-US" sz="2400" kern="1200" dirty="0">
              <a:solidFill>
                <a:prstClr val="black"/>
              </a:solidFill>
              <a:latin typeface="Raleway" pitchFamily="2" charset="0"/>
              <a:ea typeface="+mn-ea"/>
              <a:cs typeface="Aharoni" panose="02010803020104030203" pitchFamily="2" charset="-79"/>
            </a:endParaRPr>
          </a:p>
        </p:txBody>
      </p:sp>
      <p:pic>
        <p:nvPicPr>
          <p:cNvPr id="5" name="Picture 2" descr="Cover page of the Ethics, Sunshine &amp; Public Records Manual for Elected Officials, featuring an image of Jacksonville City Hall and the City’s Seal.&#10;">
            <a:extLst>
              <a:ext uri="{FF2B5EF4-FFF2-40B4-BE49-F238E27FC236}">
                <a16:creationId xmlns:a16="http://schemas.microsoft.com/office/drawing/2014/main" id="{36D50529-FF93-4416-8E1C-07B149A676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414" t="17946" r="24601" b="12596"/>
          <a:stretch/>
        </p:blipFill>
        <p:spPr bwMode="auto">
          <a:xfrm>
            <a:off x="6602328" y="120142"/>
            <a:ext cx="2147535"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95992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232"/>
        <p:cNvGrpSpPr/>
        <p:nvPr/>
      </p:nvGrpSpPr>
      <p:grpSpPr>
        <a:xfrm>
          <a:off x="0" y="0"/>
          <a:ext cx="0" cy="0"/>
          <a:chOff x="0" y="0"/>
          <a:chExt cx="0" cy="0"/>
        </a:xfrm>
      </p:grpSpPr>
      <p:sp>
        <p:nvSpPr>
          <p:cNvPr id="233" name="Google Shape;233;p34"/>
          <p:cNvSpPr txBox="1">
            <a:spLocks noGrp="1"/>
          </p:cNvSpPr>
          <p:nvPr>
            <p:ph type="title"/>
          </p:nvPr>
        </p:nvSpPr>
        <p:spPr>
          <a:xfrm>
            <a:off x="0" y="864300"/>
            <a:ext cx="9144000" cy="29850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US" sz="4000" dirty="0"/>
              <a:t>FINANCIAL DISCLOSURES</a:t>
            </a:r>
            <a:endParaRPr sz="4000" dirty="0"/>
          </a:p>
        </p:txBody>
      </p:sp>
    </p:spTree>
    <p:extLst>
      <p:ext uri="{BB962C8B-B14F-4D97-AF65-F5344CB8AC3E}">
        <p14:creationId xmlns:p14="http://schemas.microsoft.com/office/powerpoint/2010/main" val="11204496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7" name="Google Shape;104;p15"/>
          <p:cNvSpPr txBox="1">
            <a:spLocks noGrp="1"/>
          </p:cNvSpPr>
          <p:nvPr>
            <p:ph type="title"/>
          </p:nvPr>
        </p:nvSpPr>
        <p:spPr>
          <a:xfrm>
            <a:off x="677916" y="523025"/>
            <a:ext cx="7898525"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SLIDO</a:t>
            </a:r>
            <a:endParaRPr dirty="0"/>
          </a:p>
        </p:txBody>
      </p:sp>
      <p:sp>
        <p:nvSpPr>
          <p:cNvPr id="9" name="Google Shape;105;p15">
            <a:extLst>
              <a:ext uri="{FF2B5EF4-FFF2-40B4-BE49-F238E27FC236}">
                <a16:creationId xmlns:a16="http://schemas.microsoft.com/office/drawing/2014/main" id="{BEB57D98-FE47-C848-AE34-53140EC8C1D7}"/>
              </a:ext>
            </a:extLst>
          </p:cNvPr>
          <p:cNvSpPr txBox="1">
            <a:spLocks noGrp="1"/>
          </p:cNvSpPr>
          <p:nvPr>
            <p:ph type="body" idx="1"/>
          </p:nvPr>
        </p:nvSpPr>
        <p:spPr>
          <a:xfrm>
            <a:off x="851338" y="1346313"/>
            <a:ext cx="7566811" cy="2978943"/>
          </a:xfrm>
          <a:prstGeom prst="rect">
            <a:avLst/>
          </a:prstGeom>
        </p:spPr>
        <p:txBody>
          <a:bodyPr spcFirstLastPara="1" wrap="square" lIns="91425" tIns="91425" rIns="91425" bIns="91425" anchor="t" anchorCtr="0">
            <a:noAutofit/>
          </a:bodyPr>
          <a:lstStyle/>
          <a:p>
            <a:pPr marL="0" indent="0">
              <a:lnSpc>
                <a:spcPct val="150000"/>
              </a:lnSpc>
              <a:buNone/>
            </a:pPr>
            <a:r>
              <a:rPr lang="en-US" sz="2400" dirty="0">
                <a:solidFill>
                  <a:srgbClr val="000000"/>
                </a:solidFill>
                <a:latin typeface="Raleway" panose="020B0604020202020204" charset="0"/>
                <a:ea typeface="Raleway"/>
                <a:cs typeface="Raleway"/>
                <a:sym typeface="Raleway"/>
              </a:rPr>
              <a:t>When is Your Form 6 Financial Disclosure Due?</a:t>
            </a:r>
          </a:p>
          <a:p>
            <a:pPr indent="-457200">
              <a:lnSpc>
                <a:spcPct val="150000"/>
              </a:lnSpc>
              <a:buFont typeface="+mj-lt"/>
              <a:buAutoNum type="arabicPeriod"/>
            </a:pPr>
            <a:r>
              <a:rPr lang="en-US" sz="2400" dirty="0">
                <a:solidFill>
                  <a:srgbClr val="000000"/>
                </a:solidFill>
                <a:latin typeface="Raleway" panose="020B0604020202020204" charset="0"/>
                <a:ea typeface="Raleway"/>
                <a:cs typeface="Raleway"/>
                <a:sym typeface="Raleway"/>
              </a:rPr>
              <a:t>January 2022</a:t>
            </a:r>
          </a:p>
          <a:p>
            <a:pPr indent="-457200">
              <a:lnSpc>
                <a:spcPct val="150000"/>
              </a:lnSpc>
              <a:buFont typeface="+mj-lt"/>
              <a:buAutoNum type="arabicPeriod"/>
            </a:pPr>
            <a:r>
              <a:rPr lang="en-US" sz="2400" dirty="0">
                <a:solidFill>
                  <a:srgbClr val="000000"/>
                </a:solidFill>
                <a:latin typeface="Raleway" panose="020B0604020202020204" charset="0"/>
                <a:ea typeface="Raleway"/>
                <a:cs typeface="Raleway"/>
                <a:sym typeface="Raleway"/>
              </a:rPr>
              <a:t>March 2022</a:t>
            </a:r>
          </a:p>
          <a:p>
            <a:pPr indent="-457200">
              <a:lnSpc>
                <a:spcPct val="150000"/>
              </a:lnSpc>
              <a:buFont typeface="+mj-lt"/>
              <a:buAutoNum type="arabicPeriod"/>
            </a:pPr>
            <a:r>
              <a:rPr lang="en-US" sz="2400" dirty="0">
                <a:solidFill>
                  <a:srgbClr val="000000"/>
                </a:solidFill>
                <a:latin typeface="Raleway" panose="020B0604020202020204" charset="0"/>
                <a:ea typeface="Raleway"/>
                <a:cs typeface="Raleway"/>
                <a:sym typeface="Raleway"/>
              </a:rPr>
              <a:t>July 2022</a:t>
            </a:r>
          </a:p>
          <a:p>
            <a:pPr indent="-457200">
              <a:lnSpc>
                <a:spcPct val="150000"/>
              </a:lnSpc>
              <a:buFont typeface="+mj-lt"/>
              <a:buAutoNum type="arabicPeriod"/>
            </a:pPr>
            <a:r>
              <a:rPr lang="en-US" sz="2400" dirty="0">
                <a:solidFill>
                  <a:srgbClr val="000000"/>
                </a:solidFill>
                <a:latin typeface="Raleway" panose="020B0604020202020204" charset="0"/>
                <a:ea typeface="Raleway"/>
                <a:cs typeface="Raleway"/>
                <a:sym typeface="Raleway"/>
              </a:rPr>
              <a:t>December 2022</a:t>
            </a:r>
          </a:p>
          <a:p>
            <a:pPr indent="-457200">
              <a:lnSpc>
                <a:spcPct val="150000"/>
              </a:lnSpc>
              <a:buFont typeface="+mj-lt"/>
              <a:buAutoNum type="arabicPeriod"/>
            </a:pPr>
            <a:endParaRPr lang="en-US" sz="2400" dirty="0">
              <a:solidFill>
                <a:srgbClr val="000000"/>
              </a:solidFill>
              <a:latin typeface="Raleway" panose="020B0604020202020204" charset="0"/>
              <a:ea typeface="Raleway"/>
              <a:cs typeface="Raleway"/>
              <a:sym typeface="Raleway"/>
            </a:endParaRPr>
          </a:p>
        </p:txBody>
      </p:sp>
      <p:pic>
        <p:nvPicPr>
          <p:cNvPr id="5" name="Picture 4">
            <a:extLst>
              <a:ext uri="{FF2B5EF4-FFF2-40B4-BE49-F238E27FC236}">
                <a16:creationId xmlns:a16="http://schemas.microsoft.com/office/drawing/2014/main" id="{6663844D-13E3-4588-861E-2B9C7D3A6B89}"/>
              </a:ext>
            </a:extLst>
          </p:cNvPr>
          <p:cNvPicPr>
            <a:picLocks noChangeAspect="1"/>
          </p:cNvPicPr>
          <p:nvPr/>
        </p:nvPicPr>
        <p:blipFill>
          <a:blip r:embed="rId3"/>
          <a:srcRect t="4075" b="4075"/>
          <a:stretch/>
        </p:blipFill>
        <p:spPr>
          <a:xfrm>
            <a:off x="7592036" y="203200"/>
            <a:ext cx="1149291" cy="1055624"/>
          </a:xfrm>
          <a:prstGeom prst="rect">
            <a:avLst/>
          </a:prstGeom>
        </p:spPr>
      </p:pic>
    </p:spTree>
    <p:extLst>
      <p:ext uri="{BB962C8B-B14F-4D97-AF65-F5344CB8AC3E}">
        <p14:creationId xmlns:p14="http://schemas.microsoft.com/office/powerpoint/2010/main" val="24004962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7" name="Google Shape;104;p15"/>
          <p:cNvSpPr txBox="1">
            <a:spLocks noGrp="1"/>
          </p:cNvSpPr>
          <p:nvPr>
            <p:ph type="title"/>
          </p:nvPr>
        </p:nvSpPr>
        <p:spPr>
          <a:xfrm>
            <a:off x="677916" y="523025"/>
            <a:ext cx="7898525"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SLIDO</a:t>
            </a:r>
            <a:endParaRPr dirty="0"/>
          </a:p>
        </p:txBody>
      </p:sp>
      <p:sp>
        <p:nvSpPr>
          <p:cNvPr id="9" name="Google Shape;105;p15">
            <a:extLst>
              <a:ext uri="{FF2B5EF4-FFF2-40B4-BE49-F238E27FC236}">
                <a16:creationId xmlns:a16="http://schemas.microsoft.com/office/drawing/2014/main" id="{BEB57D98-FE47-C848-AE34-53140EC8C1D7}"/>
              </a:ext>
            </a:extLst>
          </p:cNvPr>
          <p:cNvSpPr txBox="1">
            <a:spLocks noGrp="1"/>
          </p:cNvSpPr>
          <p:nvPr>
            <p:ph type="body" idx="1"/>
          </p:nvPr>
        </p:nvSpPr>
        <p:spPr>
          <a:xfrm>
            <a:off x="851338" y="1346314"/>
            <a:ext cx="7566811" cy="3363572"/>
          </a:xfrm>
          <a:prstGeom prst="rect">
            <a:avLst/>
          </a:prstGeom>
        </p:spPr>
        <p:txBody>
          <a:bodyPr spcFirstLastPara="1" wrap="square" lIns="91425" tIns="91425" rIns="91425" bIns="91425" anchor="t" anchorCtr="0">
            <a:noAutofit/>
          </a:bodyPr>
          <a:lstStyle/>
          <a:p>
            <a:pPr marL="0" indent="0">
              <a:lnSpc>
                <a:spcPct val="150000"/>
              </a:lnSpc>
              <a:buNone/>
            </a:pPr>
            <a:r>
              <a:rPr lang="en-US" sz="2400" dirty="0">
                <a:solidFill>
                  <a:srgbClr val="000000"/>
                </a:solidFill>
                <a:latin typeface="Raleway" panose="020B0604020202020204" charset="0"/>
                <a:ea typeface="Raleway"/>
                <a:cs typeface="Raleway"/>
                <a:sym typeface="Raleway"/>
              </a:rPr>
              <a:t>With What Agency Do You File Your Form 6 Financial Disclosure? </a:t>
            </a:r>
          </a:p>
          <a:p>
            <a:pPr indent="-457200">
              <a:lnSpc>
                <a:spcPct val="150000"/>
              </a:lnSpc>
              <a:buFont typeface="+mj-lt"/>
              <a:buAutoNum type="arabicPeriod"/>
            </a:pPr>
            <a:r>
              <a:rPr lang="en-US" sz="2400" dirty="0">
                <a:solidFill>
                  <a:srgbClr val="000000"/>
                </a:solidFill>
                <a:latin typeface="Raleway" panose="020B0604020202020204" charset="0"/>
                <a:ea typeface="Raleway"/>
                <a:cs typeface="Raleway"/>
                <a:sym typeface="Raleway"/>
              </a:rPr>
              <a:t>Jacksonville Ethics Office</a:t>
            </a:r>
          </a:p>
          <a:p>
            <a:pPr indent="-457200">
              <a:lnSpc>
                <a:spcPct val="150000"/>
              </a:lnSpc>
              <a:buFont typeface="+mj-lt"/>
              <a:buAutoNum type="arabicPeriod"/>
            </a:pPr>
            <a:r>
              <a:rPr lang="en-US" sz="2400" dirty="0">
                <a:solidFill>
                  <a:srgbClr val="000000"/>
                </a:solidFill>
                <a:latin typeface="Raleway" panose="020B0604020202020204" charset="0"/>
                <a:ea typeface="Raleway"/>
                <a:cs typeface="Raleway"/>
                <a:sym typeface="Raleway"/>
              </a:rPr>
              <a:t>Duval County Supervisor of Elections</a:t>
            </a:r>
          </a:p>
          <a:p>
            <a:pPr indent="-457200">
              <a:lnSpc>
                <a:spcPct val="150000"/>
              </a:lnSpc>
              <a:buFont typeface="+mj-lt"/>
              <a:buAutoNum type="arabicPeriod"/>
            </a:pPr>
            <a:r>
              <a:rPr lang="en-US" sz="2400" dirty="0">
                <a:solidFill>
                  <a:srgbClr val="000000"/>
                </a:solidFill>
                <a:latin typeface="Raleway" panose="020B0604020202020204" charset="0"/>
                <a:ea typeface="Raleway"/>
                <a:cs typeface="Raleway"/>
                <a:sym typeface="Raleway"/>
              </a:rPr>
              <a:t>Florida State Ethics Commission</a:t>
            </a:r>
          </a:p>
        </p:txBody>
      </p:sp>
      <p:pic>
        <p:nvPicPr>
          <p:cNvPr id="5" name="Picture 4">
            <a:extLst>
              <a:ext uri="{FF2B5EF4-FFF2-40B4-BE49-F238E27FC236}">
                <a16:creationId xmlns:a16="http://schemas.microsoft.com/office/drawing/2014/main" id="{8D5722AE-C7AF-475D-85F7-4DB4CF64A9D6}"/>
              </a:ext>
            </a:extLst>
          </p:cNvPr>
          <p:cNvPicPr>
            <a:picLocks noChangeAspect="1"/>
          </p:cNvPicPr>
          <p:nvPr/>
        </p:nvPicPr>
        <p:blipFill>
          <a:blip r:embed="rId3"/>
          <a:srcRect t="4075" b="4075"/>
          <a:stretch/>
        </p:blipFill>
        <p:spPr>
          <a:xfrm>
            <a:off x="7592036" y="203200"/>
            <a:ext cx="1149291" cy="1055624"/>
          </a:xfrm>
          <a:prstGeom prst="rect">
            <a:avLst/>
          </a:prstGeom>
        </p:spPr>
      </p:pic>
    </p:spTree>
    <p:extLst>
      <p:ext uri="{BB962C8B-B14F-4D97-AF65-F5344CB8AC3E}">
        <p14:creationId xmlns:p14="http://schemas.microsoft.com/office/powerpoint/2010/main" val="35671840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3" name="Picture 2">
            <a:extLst>
              <a:ext uri="{FF2B5EF4-FFF2-40B4-BE49-F238E27FC236}">
                <a16:creationId xmlns:a16="http://schemas.microsoft.com/office/drawing/2014/main" id="{2F5C8814-F1A7-4FFD-B0D2-3B9D7B12E73A}"/>
              </a:ext>
            </a:extLst>
          </p:cNvPr>
          <p:cNvPicPr>
            <a:picLocks noChangeAspect="1"/>
          </p:cNvPicPr>
          <p:nvPr/>
        </p:nvPicPr>
        <p:blipFill rotWithShape="1">
          <a:blip r:embed="rId3"/>
          <a:srcRect l="6239" t="15930" r="84036" b="58875"/>
          <a:stretch/>
        </p:blipFill>
        <p:spPr>
          <a:xfrm>
            <a:off x="1460334" y="928557"/>
            <a:ext cx="6333688" cy="3691918"/>
          </a:xfrm>
          <a:prstGeom prst="rect">
            <a:avLst/>
          </a:prstGeom>
        </p:spPr>
      </p:pic>
      <p:sp>
        <p:nvSpPr>
          <p:cNvPr id="7" name="Google Shape;104;p15"/>
          <p:cNvSpPr txBox="1">
            <a:spLocks noGrp="1"/>
          </p:cNvSpPr>
          <p:nvPr>
            <p:ph type="title"/>
          </p:nvPr>
        </p:nvSpPr>
        <p:spPr>
          <a:xfrm>
            <a:off x="677916" y="523025"/>
            <a:ext cx="7898525"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NEW Changes to Financial Disclosures</a:t>
            </a:r>
            <a:endParaRPr dirty="0"/>
          </a:p>
        </p:txBody>
      </p:sp>
      <p:sp>
        <p:nvSpPr>
          <p:cNvPr id="9" name="Google Shape;105;p15">
            <a:extLst>
              <a:ext uri="{FF2B5EF4-FFF2-40B4-BE49-F238E27FC236}">
                <a16:creationId xmlns:a16="http://schemas.microsoft.com/office/drawing/2014/main" id="{BEB57D98-FE47-C848-AE34-53140EC8C1D7}"/>
              </a:ext>
            </a:extLst>
          </p:cNvPr>
          <p:cNvSpPr txBox="1">
            <a:spLocks noGrp="1"/>
          </p:cNvSpPr>
          <p:nvPr>
            <p:ph type="body" idx="1"/>
          </p:nvPr>
        </p:nvSpPr>
        <p:spPr>
          <a:xfrm>
            <a:off x="851338" y="1346314"/>
            <a:ext cx="7566811" cy="2261100"/>
          </a:xfrm>
          <a:prstGeom prst="rect">
            <a:avLst/>
          </a:prstGeom>
        </p:spPr>
        <p:txBody>
          <a:bodyPr spcFirstLastPara="1" wrap="square" lIns="91425" tIns="91425" rIns="91425" bIns="91425" anchor="t" anchorCtr="0">
            <a:noAutofit/>
          </a:bodyPr>
          <a:lstStyle/>
          <a:p>
            <a:pPr marL="0" indent="0">
              <a:lnSpc>
                <a:spcPct val="150000"/>
              </a:lnSpc>
              <a:buNone/>
            </a:pPr>
            <a:endParaRPr lang="en-US" sz="2400" dirty="0">
              <a:solidFill>
                <a:srgbClr val="000000"/>
              </a:solidFill>
              <a:latin typeface="Raleway" panose="020B0604020202020204" charset="0"/>
              <a:ea typeface="Raleway"/>
              <a:cs typeface="Raleway"/>
              <a:sym typeface="Raleway"/>
            </a:endParaRPr>
          </a:p>
          <a:p>
            <a:pPr marL="342900" indent="-342900">
              <a:lnSpc>
                <a:spcPct val="150000"/>
              </a:lnSpc>
            </a:pPr>
            <a:endParaRPr lang="en-US" sz="2400" dirty="0">
              <a:solidFill>
                <a:srgbClr val="000000"/>
              </a:solidFill>
              <a:latin typeface="Raleway" panose="020B0604020202020204" charset="0"/>
              <a:ea typeface="Raleway"/>
              <a:cs typeface="Raleway"/>
              <a:sym typeface="Raleway"/>
            </a:endParaRPr>
          </a:p>
        </p:txBody>
      </p:sp>
    </p:spTree>
    <p:extLst>
      <p:ext uri="{BB962C8B-B14F-4D97-AF65-F5344CB8AC3E}">
        <p14:creationId xmlns:p14="http://schemas.microsoft.com/office/powerpoint/2010/main" val="2481787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a:off x="729450" y="56801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Ethics Welcome</a:t>
            </a:r>
            <a:endParaRPr dirty="0"/>
          </a:p>
        </p:txBody>
      </p:sp>
      <p:sp>
        <p:nvSpPr>
          <p:cNvPr id="105" name="Google Shape;105;p15"/>
          <p:cNvSpPr txBox="1">
            <a:spLocks noGrp="1"/>
          </p:cNvSpPr>
          <p:nvPr>
            <p:ph type="body" idx="1"/>
          </p:nvPr>
        </p:nvSpPr>
        <p:spPr>
          <a:xfrm>
            <a:off x="2869034" y="1516660"/>
            <a:ext cx="5549115" cy="3191697"/>
          </a:xfrm>
          <a:prstGeom prst="rect">
            <a:avLst/>
          </a:prstGeom>
        </p:spPr>
        <p:txBody>
          <a:bodyPr spcFirstLastPara="1" wrap="square" lIns="91425" tIns="91425" rIns="91425" bIns="91425" anchor="t" anchorCtr="0">
            <a:noAutofit/>
          </a:bodyPr>
          <a:lstStyle/>
          <a:p>
            <a:pPr marL="0" lvl="0" indent="0">
              <a:buNone/>
            </a:pPr>
            <a:r>
              <a:rPr lang="en-US" sz="2000" dirty="0">
                <a:solidFill>
                  <a:srgbClr val="000000"/>
                </a:solidFill>
                <a:latin typeface="Raleway"/>
                <a:ea typeface="Raleway"/>
                <a:cs typeface="Raleway"/>
                <a:sym typeface="Raleway"/>
              </a:rPr>
              <a:t>Kirby Oberdorfer, Ethics Director</a:t>
            </a:r>
          </a:p>
          <a:p>
            <a:pPr marL="0" lvl="0" indent="0">
              <a:buNone/>
            </a:pPr>
            <a:r>
              <a:rPr lang="en-US" sz="2000" dirty="0">
                <a:solidFill>
                  <a:srgbClr val="000000"/>
                </a:solidFill>
                <a:latin typeface="Raleway"/>
                <a:ea typeface="Raleway"/>
                <a:cs typeface="Raleway"/>
                <a:sym typeface="Raleway"/>
              </a:rPr>
              <a:t>City of Jacksonville</a:t>
            </a:r>
          </a:p>
          <a:p>
            <a:pPr marL="0" lvl="0" indent="0">
              <a:buNone/>
            </a:pPr>
            <a:endParaRPr lang="en-US" sz="2000" dirty="0">
              <a:solidFill>
                <a:srgbClr val="000000"/>
              </a:solidFill>
              <a:latin typeface="Raleway"/>
              <a:ea typeface="Raleway"/>
              <a:cs typeface="Raleway"/>
              <a:sym typeface="Raleway"/>
            </a:endParaRPr>
          </a:p>
          <a:p>
            <a:pPr marL="0" lvl="0" indent="0">
              <a:buNone/>
            </a:pPr>
            <a:r>
              <a:rPr lang="en-US" sz="2000" dirty="0">
                <a:solidFill>
                  <a:srgbClr val="000000"/>
                </a:solidFill>
                <a:latin typeface="Raleway"/>
                <a:ea typeface="Raleway"/>
                <a:cs typeface="Raleway"/>
                <a:sym typeface="Raleway"/>
              </a:rPr>
              <a:t>(904) 255-5510</a:t>
            </a:r>
          </a:p>
          <a:p>
            <a:pPr marL="0" lvl="0" indent="0">
              <a:buNone/>
            </a:pPr>
            <a:r>
              <a:rPr lang="en-US" sz="2000" dirty="0">
                <a:solidFill>
                  <a:srgbClr val="000000"/>
                </a:solidFill>
                <a:latin typeface="Raleway"/>
                <a:ea typeface="Raleway"/>
                <a:cs typeface="Raleway"/>
                <a:sym typeface="Raleway"/>
                <a:hlinkClick r:id="rId3"/>
              </a:rPr>
              <a:t>koberdorfer@coj.net</a:t>
            </a:r>
            <a:r>
              <a:rPr lang="en-US" sz="2000" dirty="0">
                <a:solidFill>
                  <a:srgbClr val="000000"/>
                </a:solidFill>
                <a:latin typeface="Raleway"/>
                <a:ea typeface="Raleway"/>
                <a:cs typeface="Raleway"/>
                <a:sym typeface="Raleway"/>
              </a:rPr>
              <a:t> </a:t>
            </a:r>
          </a:p>
          <a:p>
            <a:pPr marL="0" lvl="0" indent="0">
              <a:buNone/>
            </a:pPr>
            <a:endParaRPr lang="en-US" sz="2000" dirty="0">
              <a:solidFill>
                <a:srgbClr val="000000"/>
              </a:solidFill>
              <a:latin typeface="Raleway"/>
              <a:ea typeface="Raleway"/>
              <a:cs typeface="Raleway"/>
              <a:sym typeface="Raleway"/>
            </a:endParaRPr>
          </a:p>
          <a:p>
            <a:pPr marL="0" lvl="0" indent="0">
              <a:buNone/>
            </a:pPr>
            <a:r>
              <a:rPr lang="en-US" sz="2000" dirty="0">
                <a:solidFill>
                  <a:srgbClr val="000000"/>
                </a:solidFill>
                <a:latin typeface="Raleway"/>
                <a:ea typeface="Raleway"/>
                <a:cs typeface="Raleway"/>
                <a:sym typeface="Raleway"/>
              </a:rPr>
              <a:t>Helpline</a:t>
            </a:r>
          </a:p>
          <a:p>
            <a:pPr marL="0" lvl="0" indent="0">
              <a:buNone/>
            </a:pPr>
            <a:r>
              <a:rPr lang="en-US" sz="2000" dirty="0">
                <a:solidFill>
                  <a:srgbClr val="000000"/>
                </a:solidFill>
                <a:latin typeface="Raleway"/>
                <a:ea typeface="Raleway"/>
                <a:cs typeface="Raleway"/>
                <a:sym typeface="Raleway"/>
              </a:rPr>
              <a:t>(904) 630-1015</a:t>
            </a:r>
          </a:p>
          <a:p>
            <a:pPr marL="342900" lvl="0" indent="-342900">
              <a:spcAft>
                <a:spcPts val="1800"/>
              </a:spcAft>
              <a:buFont typeface="+mj-lt"/>
              <a:buAutoNum type="arabicPeriod"/>
            </a:pPr>
            <a:endParaRPr lang="en-US" sz="2000" dirty="0">
              <a:solidFill>
                <a:srgbClr val="000000"/>
              </a:solidFill>
              <a:latin typeface="Raleway"/>
              <a:ea typeface="Raleway"/>
              <a:cs typeface="Raleway"/>
              <a:sym typeface="Raleway"/>
            </a:endParaRPr>
          </a:p>
          <a:p>
            <a:pPr marL="342900" lvl="0" indent="-342900">
              <a:spcAft>
                <a:spcPts val="1800"/>
              </a:spcAft>
              <a:buFont typeface="+mj-lt"/>
              <a:buAutoNum type="arabicPeriod"/>
            </a:pPr>
            <a:endParaRPr lang="en-US" sz="2000" dirty="0">
              <a:solidFill>
                <a:srgbClr val="000000"/>
              </a:solidFill>
              <a:latin typeface="Raleway"/>
              <a:ea typeface="Raleway"/>
              <a:cs typeface="Raleway"/>
              <a:sym typeface="Raleway"/>
            </a:endParaRPr>
          </a:p>
          <a:p>
            <a:pPr marL="0" lvl="0" indent="0">
              <a:buNone/>
            </a:pPr>
            <a:endParaRPr lang="en-US" sz="2400" dirty="0">
              <a:solidFill>
                <a:srgbClr val="000000"/>
              </a:solidFill>
              <a:latin typeface="Raleway"/>
              <a:ea typeface="Raleway"/>
              <a:cs typeface="Raleway"/>
              <a:sym typeface="Raleway"/>
            </a:endParaRPr>
          </a:p>
        </p:txBody>
      </p:sp>
      <p:pic>
        <p:nvPicPr>
          <p:cNvPr id="3" name="Picture 2" descr="A picture containing person, clothing, orange&#10;&#10;Description automatically generated">
            <a:extLst>
              <a:ext uri="{FF2B5EF4-FFF2-40B4-BE49-F238E27FC236}">
                <a16:creationId xmlns:a16="http://schemas.microsoft.com/office/drawing/2014/main" id="{E4D9CA13-731A-4326-BA28-FDAEB776D0B9}"/>
              </a:ext>
            </a:extLst>
          </p:cNvPr>
          <p:cNvPicPr>
            <a:picLocks noChangeAspect="1"/>
          </p:cNvPicPr>
          <p:nvPr/>
        </p:nvPicPr>
        <p:blipFill rotWithShape="1">
          <a:blip r:embed="rId4"/>
          <a:srcRect l="-14323" t="-3771" r="3704" b="-6848"/>
          <a:stretch/>
        </p:blipFill>
        <p:spPr>
          <a:xfrm>
            <a:off x="584200" y="1516660"/>
            <a:ext cx="1584960" cy="1188720"/>
          </a:xfrm>
          <a:prstGeom prst="rect">
            <a:avLst/>
          </a:prstGeom>
        </p:spPr>
      </p:pic>
    </p:spTree>
    <p:extLst>
      <p:ext uri="{BB962C8B-B14F-4D97-AF65-F5344CB8AC3E}">
        <p14:creationId xmlns:p14="http://schemas.microsoft.com/office/powerpoint/2010/main" val="42479982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7" name="Google Shape;104;p15"/>
          <p:cNvSpPr txBox="1">
            <a:spLocks noGrp="1"/>
          </p:cNvSpPr>
          <p:nvPr>
            <p:ph type="title"/>
          </p:nvPr>
        </p:nvSpPr>
        <p:spPr>
          <a:xfrm>
            <a:off x="677916" y="523025"/>
            <a:ext cx="7898525" cy="609424"/>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latin typeface="Raleway" pitchFamily="2" charset="0"/>
              </a:rPr>
              <a:t>Features of Electronic Filing Form 6 Disclosures</a:t>
            </a:r>
            <a:endParaRPr dirty="0"/>
          </a:p>
        </p:txBody>
      </p:sp>
      <p:sp>
        <p:nvSpPr>
          <p:cNvPr id="9" name="Google Shape;105;p15">
            <a:extLst>
              <a:ext uri="{FF2B5EF4-FFF2-40B4-BE49-F238E27FC236}">
                <a16:creationId xmlns:a16="http://schemas.microsoft.com/office/drawing/2014/main" id="{BEB57D98-FE47-C848-AE34-53140EC8C1D7}"/>
              </a:ext>
            </a:extLst>
          </p:cNvPr>
          <p:cNvSpPr txBox="1">
            <a:spLocks noGrp="1"/>
          </p:cNvSpPr>
          <p:nvPr>
            <p:ph type="body" idx="1"/>
          </p:nvPr>
        </p:nvSpPr>
        <p:spPr>
          <a:xfrm>
            <a:off x="851338" y="1346314"/>
            <a:ext cx="7566811" cy="2261100"/>
          </a:xfrm>
          <a:prstGeom prst="rect">
            <a:avLst/>
          </a:prstGeom>
        </p:spPr>
        <p:txBody>
          <a:bodyPr spcFirstLastPara="1" wrap="square" lIns="91425" tIns="91425" rIns="91425" bIns="91425" anchor="t" anchorCtr="0">
            <a:noAutofit/>
          </a:bodyPr>
          <a:lstStyle/>
          <a:p>
            <a:pPr marL="0" indent="0">
              <a:lnSpc>
                <a:spcPct val="150000"/>
              </a:lnSpc>
              <a:buNone/>
            </a:pPr>
            <a:endParaRPr lang="en-US" sz="2400" dirty="0">
              <a:solidFill>
                <a:srgbClr val="000000"/>
              </a:solidFill>
              <a:latin typeface="Raleway" panose="020B0604020202020204" charset="0"/>
              <a:ea typeface="Raleway"/>
              <a:cs typeface="Raleway"/>
              <a:sym typeface="Raleway"/>
            </a:endParaRPr>
          </a:p>
          <a:p>
            <a:pPr marL="342900" indent="-342900">
              <a:lnSpc>
                <a:spcPct val="150000"/>
              </a:lnSpc>
            </a:pPr>
            <a:endParaRPr lang="en-US" sz="2400" dirty="0">
              <a:solidFill>
                <a:srgbClr val="000000"/>
              </a:solidFill>
              <a:latin typeface="Raleway" panose="020B0604020202020204" charset="0"/>
              <a:ea typeface="Raleway"/>
              <a:cs typeface="Raleway"/>
              <a:sym typeface="Raleway"/>
            </a:endParaRPr>
          </a:p>
        </p:txBody>
      </p:sp>
      <p:sp>
        <p:nvSpPr>
          <p:cNvPr id="6" name="TextBox 5">
            <a:extLst>
              <a:ext uri="{FF2B5EF4-FFF2-40B4-BE49-F238E27FC236}">
                <a16:creationId xmlns:a16="http://schemas.microsoft.com/office/drawing/2014/main" id="{EAE0D09F-980D-45F7-9549-6E3EBF38D7FE}"/>
              </a:ext>
            </a:extLst>
          </p:cNvPr>
          <p:cNvSpPr txBox="1"/>
          <p:nvPr/>
        </p:nvSpPr>
        <p:spPr>
          <a:xfrm>
            <a:off x="851337" y="1292994"/>
            <a:ext cx="7655100" cy="3631763"/>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2000" dirty="0">
                <a:latin typeface="Raleway" pitchFamily="2" charset="0"/>
              </a:rPr>
              <a:t>Must file electronically; no paper forms accepted</a:t>
            </a:r>
          </a:p>
          <a:p>
            <a:pPr marL="285750" indent="-285750">
              <a:spcAft>
                <a:spcPts val="600"/>
              </a:spcAft>
              <a:buFont typeface="Arial" panose="020B0604020202020204" pitchFamily="34" charset="0"/>
              <a:buChar char="•"/>
            </a:pPr>
            <a:r>
              <a:rPr lang="en-US" sz="2000" dirty="0">
                <a:latin typeface="Raleway" pitchFamily="2" charset="0"/>
              </a:rPr>
              <a:t>Email communications and filing notifications</a:t>
            </a:r>
          </a:p>
          <a:p>
            <a:pPr marL="285750" indent="-285750">
              <a:spcAft>
                <a:spcPts val="600"/>
              </a:spcAft>
              <a:buFont typeface="Arial" panose="020B0604020202020204" pitchFamily="34" charset="0"/>
              <a:buChar char="•"/>
            </a:pPr>
            <a:r>
              <a:rPr lang="en-US" sz="2000" dirty="0">
                <a:latin typeface="Raleway" pitchFamily="2" charset="0"/>
              </a:rPr>
              <a:t>Securely share disclosure with your CPA or attorney for assistance</a:t>
            </a:r>
          </a:p>
          <a:p>
            <a:pPr marL="285750" indent="-285750">
              <a:spcAft>
                <a:spcPts val="600"/>
              </a:spcAft>
              <a:buFont typeface="Arial" panose="020B0604020202020204" pitchFamily="34" charset="0"/>
              <a:buChar char="•"/>
            </a:pPr>
            <a:r>
              <a:rPr lang="en-US" sz="2000" dirty="0">
                <a:latin typeface="Raleway" pitchFamily="2" charset="0"/>
              </a:rPr>
              <a:t>Amend disclosures electronically</a:t>
            </a:r>
          </a:p>
          <a:p>
            <a:pPr marL="285750" indent="-285750">
              <a:spcAft>
                <a:spcPts val="600"/>
              </a:spcAft>
              <a:buFont typeface="Arial" panose="020B0604020202020204" pitchFamily="34" charset="0"/>
              <a:buChar char="•"/>
            </a:pPr>
            <a:r>
              <a:rPr lang="en-US" sz="2000" dirty="0">
                <a:latin typeface="Raleway" pitchFamily="2" charset="0"/>
              </a:rPr>
              <a:t>Save entries and log in at a later date to continue completing the disclosure</a:t>
            </a:r>
          </a:p>
          <a:p>
            <a:pPr marL="285750" indent="-285750">
              <a:spcAft>
                <a:spcPts val="600"/>
              </a:spcAft>
              <a:buFont typeface="Arial" panose="020B0604020202020204" pitchFamily="34" charset="0"/>
              <a:buChar char="•"/>
            </a:pPr>
            <a:r>
              <a:rPr lang="en-US" sz="2000" dirty="0">
                <a:latin typeface="Raleway" pitchFamily="2" charset="0"/>
              </a:rPr>
              <a:t>Redact confidential or exempt information when a public records exemption request is on file</a:t>
            </a:r>
          </a:p>
          <a:p>
            <a:pPr marL="285750" indent="-285750">
              <a:spcAft>
                <a:spcPts val="600"/>
              </a:spcAft>
              <a:buFont typeface="Arial" panose="020B0604020202020204" pitchFamily="34" charset="0"/>
              <a:buChar char="•"/>
            </a:pPr>
            <a:r>
              <a:rPr lang="en-US" sz="2000" dirty="0">
                <a:latin typeface="Raleway" pitchFamily="2" charset="0"/>
              </a:rPr>
              <a:t>Print a verification or receipt of filing</a:t>
            </a:r>
          </a:p>
        </p:txBody>
      </p:sp>
    </p:spTree>
    <p:extLst>
      <p:ext uri="{BB962C8B-B14F-4D97-AF65-F5344CB8AC3E}">
        <p14:creationId xmlns:p14="http://schemas.microsoft.com/office/powerpoint/2010/main" val="33780075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232"/>
        <p:cNvGrpSpPr/>
        <p:nvPr/>
      </p:nvGrpSpPr>
      <p:grpSpPr>
        <a:xfrm>
          <a:off x="0" y="0"/>
          <a:ext cx="0" cy="0"/>
          <a:chOff x="0" y="0"/>
          <a:chExt cx="0" cy="0"/>
        </a:xfrm>
      </p:grpSpPr>
      <p:sp>
        <p:nvSpPr>
          <p:cNvPr id="233" name="Google Shape;233;p34"/>
          <p:cNvSpPr txBox="1">
            <a:spLocks noGrp="1"/>
          </p:cNvSpPr>
          <p:nvPr>
            <p:ph type="title"/>
          </p:nvPr>
        </p:nvSpPr>
        <p:spPr>
          <a:xfrm>
            <a:off x="729450" y="864300"/>
            <a:ext cx="7996200" cy="29850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 sz="4000" dirty="0"/>
              <a:t>What’s Been Newsworthy</a:t>
            </a:r>
            <a:br>
              <a:rPr lang="en" sz="4000" dirty="0"/>
            </a:br>
            <a:r>
              <a:rPr lang="en" sz="4000" dirty="0"/>
              <a:t>in 2021</a:t>
            </a:r>
            <a:endParaRPr sz="4000" dirty="0"/>
          </a:p>
        </p:txBody>
      </p:sp>
    </p:spTree>
    <p:extLst>
      <p:ext uri="{BB962C8B-B14F-4D97-AF65-F5344CB8AC3E}">
        <p14:creationId xmlns:p14="http://schemas.microsoft.com/office/powerpoint/2010/main" val="13225735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232"/>
        <p:cNvGrpSpPr/>
        <p:nvPr/>
      </p:nvGrpSpPr>
      <p:grpSpPr>
        <a:xfrm>
          <a:off x="0" y="0"/>
          <a:ext cx="0" cy="0"/>
          <a:chOff x="0" y="0"/>
          <a:chExt cx="0" cy="0"/>
        </a:xfrm>
      </p:grpSpPr>
      <p:sp>
        <p:nvSpPr>
          <p:cNvPr id="233" name="Google Shape;233;p34"/>
          <p:cNvSpPr txBox="1">
            <a:spLocks noGrp="1"/>
          </p:cNvSpPr>
          <p:nvPr>
            <p:ph type="title"/>
          </p:nvPr>
        </p:nvSpPr>
        <p:spPr>
          <a:xfrm>
            <a:off x="729450" y="864300"/>
            <a:ext cx="7996200" cy="29850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US" sz="4000" dirty="0"/>
              <a:t>CAMPAIGN SEASON</a:t>
            </a:r>
            <a:endParaRPr sz="4000" dirty="0"/>
          </a:p>
        </p:txBody>
      </p:sp>
    </p:spTree>
    <p:extLst>
      <p:ext uri="{BB962C8B-B14F-4D97-AF65-F5344CB8AC3E}">
        <p14:creationId xmlns:p14="http://schemas.microsoft.com/office/powerpoint/2010/main" val="10581160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a:off x="729450" y="554362"/>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General Rule of Thumb</a:t>
            </a:r>
            <a:endParaRPr dirty="0"/>
          </a:p>
        </p:txBody>
      </p:sp>
      <p:sp>
        <p:nvSpPr>
          <p:cNvPr id="105" name="Google Shape;105;p15"/>
          <p:cNvSpPr txBox="1">
            <a:spLocks noGrp="1"/>
          </p:cNvSpPr>
          <p:nvPr>
            <p:ph type="body" idx="1"/>
          </p:nvPr>
        </p:nvSpPr>
        <p:spPr>
          <a:xfrm>
            <a:off x="729450" y="1314587"/>
            <a:ext cx="8127947" cy="3651308"/>
          </a:xfrm>
          <a:prstGeom prst="rect">
            <a:avLst/>
          </a:prstGeom>
        </p:spPr>
        <p:txBody>
          <a:bodyPr spcFirstLastPara="1" wrap="square" lIns="91425" tIns="91425" rIns="91425" bIns="91425" anchor="t" anchorCtr="0">
            <a:noAutofit/>
          </a:bodyPr>
          <a:lstStyle/>
          <a:p>
            <a:pPr marL="0" indent="0">
              <a:buNone/>
            </a:pPr>
            <a:endParaRPr lang="en-US" sz="2000" dirty="0">
              <a:solidFill>
                <a:srgbClr val="000000"/>
              </a:solidFill>
              <a:latin typeface="Raleway"/>
              <a:ea typeface="Raleway"/>
              <a:cs typeface="Raleway"/>
              <a:sym typeface="Raleway"/>
            </a:endParaRPr>
          </a:p>
          <a:p>
            <a:pPr marL="0" indent="0">
              <a:buNone/>
            </a:pPr>
            <a:r>
              <a:rPr lang="en-US" sz="2400" dirty="0">
                <a:solidFill>
                  <a:srgbClr val="000000"/>
                </a:solidFill>
                <a:latin typeface="Raleway"/>
                <a:ea typeface="Raleway"/>
                <a:cs typeface="Raleway"/>
                <a:sym typeface="Raleway"/>
              </a:rPr>
              <a:t>There should be no overlap between your City duties and City resources and campaign activities, either for yourself or another candidate.</a:t>
            </a:r>
          </a:p>
        </p:txBody>
      </p:sp>
      <p:pic>
        <p:nvPicPr>
          <p:cNvPr id="2" name="Picture 1"/>
          <p:cNvPicPr>
            <a:picLocks noChangeAspect="1"/>
          </p:cNvPicPr>
          <p:nvPr/>
        </p:nvPicPr>
        <p:blipFill>
          <a:blip r:embed="rId3"/>
          <a:srcRect/>
          <a:stretch/>
        </p:blipFill>
        <p:spPr>
          <a:xfrm>
            <a:off x="7569842" y="273322"/>
            <a:ext cx="1148316" cy="1097280"/>
          </a:xfrm>
          <a:prstGeom prst="rect">
            <a:avLst/>
          </a:prstGeom>
        </p:spPr>
      </p:pic>
    </p:spTree>
    <p:extLst>
      <p:ext uri="{BB962C8B-B14F-4D97-AF65-F5344CB8AC3E}">
        <p14:creationId xmlns:p14="http://schemas.microsoft.com/office/powerpoint/2010/main" val="41064737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6"/>
          <p:cNvSpPr txBox="1">
            <a:spLocks noGrp="1"/>
          </p:cNvSpPr>
          <p:nvPr>
            <p:ph type="body" idx="1"/>
          </p:nvPr>
        </p:nvSpPr>
        <p:spPr>
          <a:xfrm>
            <a:off x="796150" y="711277"/>
            <a:ext cx="4126500" cy="3684600"/>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0"/>
              </a:spcAft>
              <a:buNone/>
            </a:pPr>
            <a:r>
              <a:rPr lang="en" sz="2800" b="1" dirty="0">
                <a:solidFill>
                  <a:schemeClr val="bg2"/>
                </a:solidFill>
                <a:latin typeface="Raleway" panose="020B0604020202020204" charset="0"/>
              </a:rPr>
              <a:t>SLIDO</a:t>
            </a:r>
            <a:endParaRPr sz="2800" b="1" dirty="0">
              <a:solidFill>
                <a:schemeClr val="bg2"/>
              </a:solidFill>
              <a:latin typeface="Raleway" panose="020B0604020202020204" charset="0"/>
            </a:endParaRPr>
          </a:p>
          <a:p>
            <a:pPr marL="0" lvl="0" indent="0" algn="ctr">
              <a:buNone/>
            </a:pPr>
            <a:endParaRPr lang="en-US" sz="1800" dirty="0">
              <a:solidFill>
                <a:schemeClr val="bg2"/>
              </a:solidFill>
              <a:latin typeface="Raleway" panose="020B0604020202020204" charset="0"/>
            </a:endParaRPr>
          </a:p>
          <a:p>
            <a:pPr marL="0" lvl="0" indent="0">
              <a:buNone/>
            </a:pPr>
            <a:r>
              <a:rPr lang="en-US" sz="2400" dirty="0">
                <a:solidFill>
                  <a:schemeClr val="bg2"/>
                </a:solidFill>
                <a:latin typeface="Raleway" panose="020B0604020202020204" charset="0"/>
              </a:rPr>
              <a:t>Should you wear campaign attire, such a shirt or button, in the office or in public meetings?</a:t>
            </a:r>
          </a:p>
          <a:p>
            <a:pPr marL="0" lvl="0" indent="0" algn="ctr">
              <a:buNone/>
            </a:pPr>
            <a:endParaRPr lang="en-US" sz="2400" dirty="0">
              <a:solidFill>
                <a:schemeClr val="bg2"/>
              </a:solidFill>
              <a:latin typeface="Raleway" panose="020B0604020202020204" charset="0"/>
            </a:endParaRPr>
          </a:p>
          <a:p>
            <a:pPr marL="0" lvl="0" indent="0">
              <a:buNone/>
            </a:pPr>
            <a:r>
              <a:rPr lang="en-US" sz="2400" dirty="0">
                <a:solidFill>
                  <a:schemeClr val="bg2"/>
                </a:solidFill>
                <a:latin typeface="Raleway" panose="020B0604020202020204" charset="0"/>
              </a:rPr>
              <a:t>Yes or no or maybe?</a:t>
            </a:r>
          </a:p>
        </p:txBody>
      </p:sp>
      <p:pic>
        <p:nvPicPr>
          <p:cNvPr id="6" name="Picture 5"/>
          <p:cNvPicPr>
            <a:picLocks noChangeAspect="1"/>
          </p:cNvPicPr>
          <p:nvPr/>
        </p:nvPicPr>
        <p:blipFill>
          <a:blip r:embed="rId3"/>
          <a:srcRect/>
          <a:stretch/>
        </p:blipFill>
        <p:spPr>
          <a:xfrm>
            <a:off x="5297395" y="1491176"/>
            <a:ext cx="2749325" cy="2716506"/>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4BD0AE39-BCBA-47FC-92BF-3E9247FE2B95}"/>
              </a:ext>
            </a:extLst>
          </p:cNvPr>
          <p:cNvPicPr>
            <a:picLocks noChangeAspect="1"/>
          </p:cNvPicPr>
          <p:nvPr/>
        </p:nvPicPr>
        <p:blipFill>
          <a:blip r:embed="rId4"/>
          <a:stretch>
            <a:fillRect/>
          </a:stretch>
        </p:blipFill>
        <p:spPr>
          <a:xfrm>
            <a:off x="7702772" y="162637"/>
            <a:ext cx="1097280" cy="1097280"/>
          </a:xfrm>
          <a:prstGeom prst="rect">
            <a:avLst/>
          </a:prstGeom>
        </p:spPr>
      </p:pic>
    </p:spTree>
    <p:extLst>
      <p:ext uri="{BB962C8B-B14F-4D97-AF65-F5344CB8AC3E}">
        <p14:creationId xmlns:p14="http://schemas.microsoft.com/office/powerpoint/2010/main" val="28778413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6"/>
          <p:cNvSpPr txBox="1">
            <a:spLocks noGrp="1"/>
          </p:cNvSpPr>
          <p:nvPr>
            <p:ph type="body" idx="1"/>
          </p:nvPr>
        </p:nvSpPr>
        <p:spPr>
          <a:xfrm>
            <a:off x="796150" y="711277"/>
            <a:ext cx="4126500" cy="3684600"/>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0"/>
              </a:spcAft>
              <a:buNone/>
            </a:pPr>
            <a:r>
              <a:rPr lang="en-US" sz="2800" b="1" dirty="0">
                <a:solidFill>
                  <a:schemeClr val="bg2"/>
                </a:solidFill>
                <a:latin typeface="Raleway" panose="020B0604020202020204" charset="0"/>
              </a:rPr>
              <a:t>SLIDO</a:t>
            </a:r>
            <a:endParaRPr sz="2800" b="1" dirty="0">
              <a:solidFill>
                <a:schemeClr val="bg2"/>
              </a:solidFill>
              <a:latin typeface="Raleway" panose="020B0604020202020204" charset="0"/>
            </a:endParaRPr>
          </a:p>
          <a:p>
            <a:pPr marL="0" lvl="0" indent="0">
              <a:buNone/>
            </a:pPr>
            <a:endParaRPr lang="en-US" sz="2000" dirty="0">
              <a:solidFill>
                <a:schemeClr val="bg2"/>
              </a:solidFill>
              <a:latin typeface="Raleway" panose="020B0604020202020204" charset="0"/>
            </a:endParaRPr>
          </a:p>
          <a:p>
            <a:pPr marL="0" lvl="0" indent="0">
              <a:buNone/>
            </a:pPr>
            <a:r>
              <a:rPr lang="en-US" sz="2400" dirty="0">
                <a:solidFill>
                  <a:schemeClr val="bg2"/>
                </a:solidFill>
                <a:latin typeface="Raleway" panose="020B0604020202020204" charset="0"/>
              </a:rPr>
              <a:t>Can you promote your campaign at a public meeting, such as a CPAC meeting?</a:t>
            </a:r>
          </a:p>
          <a:p>
            <a:pPr marL="0" lvl="0" indent="0">
              <a:buNone/>
            </a:pPr>
            <a:endParaRPr lang="en-US" sz="2400" dirty="0">
              <a:solidFill>
                <a:schemeClr val="bg2"/>
              </a:solidFill>
              <a:latin typeface="Raleway" panose="020B0604020202020204" charset="0"/>
            </a:endParaRPr>
          </a:p>
          <a:p>
            <a:pPr marL="0" lvl="0" indent="0">
              <a:buNone/>
            </a:pPr>
            <a:r>
              <a:rPr lang="en-US" sz="2400" dirty="0">
                <a:solidFill>
                  <a:schemeClr val="bg2"/>
                </a:solidFill>
                <a:latin typeface="Raleway" panose="020B0604020202020204" charset="0"/>
              </a:rPr>
              <a:t>Yes or no or maybe?</a:t>
            </a:r>
          </a:p>
        </p:txBody>
      </p:sp>
      <p:pic>
        <p:nvPicPr>
          <p:cNvPr id="6" name="Picture 5"/>
          <p:cNvPicPr>
            <a:picLocks noChangeAspect="1"/>
          </p:cNvPicPr>
          <p:nvPr/>
        </p:nvPicPr>
        <p:blipFill>
          <a:blip r:embed="rId3"/>
          <a:srcRect/>
          <a:stretch/>
        </p:blipFill>
        <p:spPr>
          <a:xfrm>
            <a:off x="5578415" y="1344520"/>
            <a:ext cx="2749325" cy="2627132"/>
          </a:xfrm>
          <a:prstGeom prst="rect">
            <a:avLst/>
          </a:prstGeom>
        </p:spPr>
      </p:pic>
      <p:pic>
        <p:nvPicPr>
          <p:cNvPr id="5" name="Picture 4">
            <a:extLst>
              <a:ext uri="{FF2B5EF4-FFF2-40B4-BE49-F238E27FC236}">
                <a16:creationId xmlns:a16="http://schemas.microsoft.com/office/drawing/2014/main" id="{5855B80B-5740-472E-B519-90F8C16AF98A}"/>
              </a:ext>
            </a:extLst>
          </p:cNvPr>
          <p:cNvPicPr>
            <a:picLocks noChangeAspect="1"/>
          </p:cNvPicPr>
          <p:nvPr/>
        </p:nvPicPr>
        <p:blipFill>
          <a:blip r:embed="rId4"/>
          <a:srcRect t="4075" b="4075"/>
          <a:stretch/>
        </p:blipFill>
        <p:spPr>
          <a:xfrm>
            <a:off x="7592036" y="203200"/>
            <a:ext cx="1149291" cy="1055624"/>
          </a:xfrm>
          <a:prstGeom prst="rect">
            <a:avLst/>
          </a:prstGeom>
        </p:spPr>
      </p:pic>
    </p:spTree>
    <p:extLst>
      <p:ext uri="{BB962C8B-B14F-4D97-AF65-F5344CB8AC3E}">
        <p14:creationId xmlns:p14="http://schemas.microsoft.com/office/powerpoint/2010/main" val="30026589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6"/>
          <p:cNvSpPr txBox="1">
            <a:spLocks noGrp="1"/>
          </p:cNvSpPr>
          <p:nvPr>
            <p:ph type="body" idx="1"/>
          </p:nvPr>
        </p:nvSpPr>
        <p:spPr>
          <a:xfrm>
            <a:off x="796150" y="624114"/>
            <a:ext cx="4126500" cy="4126611"/>
          </a:xfrm>
          <a:prstGeom prst="rect">
            <a:avLst/>
          </a:prstGeom>
        </p:spPr>
        <p:txBody>
          <a:bodyPr spcFirstLastPara="1" wrap="square" lIns="91425" tIns="91425" rIns="91425" bIns="91425" anchor="t" anchorCtr="0">
            <a:noAutofit/>
          </a:bodyPr>
          <a:lstStyle/>
          <a:p>
            <a:pPr marL="0" indent="0">
              <a:buNone/>
            </a:pPr>
            <a:r>
              <a:rPr lang="en-US" sz="2800" b="1" dirty="0">
                <a:solidFill>
                  <a:schemeClr val="bg2"/>
                </a:solidFill>
                <a:latin typeface="Raleway" panose="020B0604020202020204" charset="0"/>
              </a:rPr>
              <a:t>SLIDO</a:t>
            </a:r>
          </a:p>
          <a:p>
            <a:pPr marL="0" lvl="0" indent="0" algn="ctr">
              <a:buNone/>
            </a:pPr>
            <a:endParaRPr lang="en-US" sz="2000" dirty="0">
              <a:solidFill>
                <a:schemeClr val="bg2"/>
              </a:solidFill>
              <a:latin typeface="Raleway" panose="020B0604020202020204" charset="0"/>
            </a:endParaRPr>
          </a:p>
          <a:p>
            <a:pPr marL="0" lvl="0" indent="0">
              <a:buNone/>
            </a:pPr>
            <a:r>
              <a:rPr lang="en-US" sz="2000" dirty="0">
                <a:solidFill>
                  <a:schemeClr val="bg2"/>
                </a:solidFill>
                <a:latin typeface="Raleway" panose="020B0604020202020204" charset="0"/>
              </a:rPr>
              <a:t>You support a particular candidate running for City Council and want encourage others to vote for your favored candidate.  Can you send out an e-mail from your Council email address in favor of the candidate?</a:t>
            </a:r>
          </a:p>
          <a:p>
            <a:pPr marL="0" lvl="0" indent="0">
              <a:buNone/>
            </a:pPr>
            <a:endParaRPr lang="en-US" sz="2000" dirty="0">
              <a:solidFill>
                <a:schemeClr val="bg2"/>
              </a:solidFill>
              <a:latin typeface="Raleway" panose="020B0604020202020204" charset="0"/>
            </a:endParaRPr>
          </a:p>
          <a:p>
            <a:pPr marL="0" indent="0">
              <a:buNone/>
            </a:pPr>
            <a:r>
              <a:rPr lang="en-US" sz="2000" dirty="0">
                <a:solidFill>
                  <a:schemeClr val="bg2"/>
                </a:solidFill>
                <a:latin typeface="Raleway" panose="020B0604020202020204" charset="0"/>
              </a:rPr>
              <a:t>Yes or no or maybe?</a:t>
            </a:r>
          </a:p>
          <a:p>
            <a:pPr marL="0" lvl="0" indent="0">
              <a:buNone/>
            </a:pPr>
            <a:endParaRPr lang="en-US" sz="2000" dirty="0">
              <a:solidFill>
                <a:schemeClr val="bg2"/>
              </a:solidFill>
              <a:latin typeface="Raleway" panose="020B0604020202020204" charset="0"/>
            </a:endParaRPr>
          </a:p>
        </p:txBody>
      </p:sp>
      <p:pic>
        <p:nvPicPr>
          <p:cNvPr id="4" name="Picture 3"/>
          <p:cNvPicPr>
            <a:picLocks noChangeAspect="1"/>
          </p:cNvPicPr>
          <p:nvPr/>
        </p:nvPicPr>
        <p:blipFill>
          <a:blip r:embed="rId3"/>
          <a:srcRect/>
          <a:stretch/>
        </p:blipFill>
        <p:spPr>
          <a:xfrm>
            <a:off x="5026979" y="1193779"/>
            <a:ext cx="3657600" cy="3417757"/>
          </a:xfrm>
          <a:prstGeom prst="rect">
            <a:avLst/>
          </a:prstGeom>
        </p:spPr>
      </p:pic>
      <p:pic>
        <p:nvPicPr>
          <p:cNvPr id="6" name="Picture 5">
            <a:extLst>
              <a:ext uri="{FF2B5EF4-FFF2-40B4-BE49-F238E27FC236}">
                <a16:creationId xmlns:a16="http://schemas.microsoft.com/office/drawing/2014/main" id="{327881E1-F11D-4B88-ACDB-41D0D44940E2}"/>
              </a:ext>
            </a:extLst>
          </p:cNvPr>
          <p:cNvPicPr>
            <a:picLocks noChangeAspect="1"/>
          </p:cNvPicPr>
          <p:nvPr/>
        </p:nvPicPr>
        <p:blipFill>
          <a:blip r:embed="rId4"/>
          <a:srcRect t="4075" b="4075"/>
          <a:stretch/>
        </p:blipFill>
        <p:spPr>
          <a:xfrm>
            <a:off x="7592036" y="203200"/>
            <a:ext cx="1149291" cy="1055624"/>
          </a:xfrm>
          <a:prstGeom prst="rect">
            <a:avLst/>
          </a:prstGeom>
        </p:spPr>
      </p:pic>
    </p:spTree>
    <p:extLst>
      <p:ext uri="{BB962C8B-B14F-4D97-AF65-F5344CB8AC3E}">
        <p14:creationId xmlns:p14="http://schemas.microsoft.com/office/powerpoint/2010/main" val="2596525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6"/>
          <p:cNvSpPr txBox="1">
            <a:spLocks noGrp="1"/>
          </p:cNvSpPr>
          <p:nvPr>
            <p:ph type="body" idx="1"/>
          </p:nvPr>
        </p:nvSpPr>
        <p:spPr>
          <a:xfrm>
            <a:off x="796150" y="624114"/>
            <a:ext cx="4126500" cy="4126611"/>
          </a:xfrm>
          <a:prstGeom prst="rect">
            <a:avLst/>
          </a:prstGeom>
        </p:spPr>
        <p:txBody>
          <a:bodyPr spcFirstLastPara="1" wrap="square" lIns="91425" tIns="91425" rIns="91425" bIns="91425" anchor="t" anchorCtr="0">
            <a:noAutofit/>
          </a:bodyPr>
          <a:lstStyle/>
          <a:p>
            <a:pPr marL="0" indent="0">
              <a:buNone/>
            </a:pPr>
            <a:r>
              <a:rPr lang="en-US" sz="2800" b="1" dirty="0">
                <a:solidFill>
                  <a:schemeClr val="bg2"/>
                </a:solidFill>
                <a:latin typeface="Raleway" panose="020B0604020202020204" charset="0"/>
              </a:rPr>
              <a:t>SLIDO</a:t>
            </a:r>
          </a:p>
          <a:p>
            <a:pPr marL="0" lvl="0" indent="0" algn="ctr">
              <a:buNone/>
            </a:pPr>
            <a:endParaRPr lang="en-US" sz="2000" dirty="0">
              <a:solidFill>
                <a:schemeClr val="bg2"/>
              </a:solidFill>
              <a:latin typeface="Raleway" panose="020B0604020202020204" charset="0"/>
            </a:endParaRPr>
          </a:p>
          <a:p>
            <a:pPr marL="0" lvl="0" indent="0">
              <a:buNone/>
            </a:pPr>
            <a:r>
              <a:rPr lang="en-US" sz="2200" dirty="0">
                <a:solidFill>
                  <a:schemeClr val="bg2"/>
                </a:solidFill>
                <a:latin typeface="Raleway" panose="020B0604020202020204" charset="0"/>
              </a:rPr>
              <a:t>You are running for reelection to Council and a colleague approaches you at City Hall asking for a campaign sign.  Can you give them the campaign sign while you are both working in City Hall?</a:t>
            </a:r>
          </a:p>
          <a:p>
            <a:pPr marL="0" lvl="0" indent="0">
              <a:buNone/>
            </a:pPr>
            <a:endParaRPr lang="en-US" sz="2200" dirty="0">
              <a:solidFill>
                <a:schemeClr val="bg2"/>
              </a:solidFill>
              <a:latin typeface="Raleway" panose="020B0604020202020204" charset="0"/>
            </a:endParaRPr>
          </a:p>
          <a:p>
            <a:pPr marL="0" indent="0">
              <a:buNone/>
            </a:pPr>
            <a:r>
              <a:rPr lang="en-US" sz="2200" dirty="0">
                <a:solidFill>
                  <a:schemeClr val="bg2"/>
                </a:solidFill>
                <a:latin typeface="Raleway" panose="020B0604020202020204" charset="0"/>
              </a:rPr>
              <a:t>Yes or no or maybe?</a:t>
            </a:r>
          </a:p>
          <a:p>
            <a:pPr marL="0" lvl="0" indent="0">
              <a:buNone/>
            </a:pPr>
            <a:endParaRPr lang="en-US" sz="2000" dirty="0">
              <a:solidFill>
                <a:schemeClr val="bg2"/>
              </a:solidFill>
              <a:latin typeface="Raleway" panose="020B0604020202020204" charset="0"/>
            </a:endParaRPr>
          </a:p>
        </p:txBody>
      </p:sp>
      <p:pic>
        <p:nvPicPr>
          <p:cNvPr id="4" name="Picture 3"/>
          <p:cNvPicPr>
            <a:picLocks noChangeAspect="1"/>
          </p:cNvPicPr>
          <p:nvPr/>
        </p:nvPicPr>
        <p:blipFill>
          <a:blip r:embed="rId3"/>
          <a:srcRect/>
          <a:stretch/>
        </p:blipFill>
        <p:spPr>
          <a:xfrm>
            <a:off x="5139521" y="1459577"/>
            <a:ext cx="3657600" cy="3417757"/>
          </a:xfrm>
          <a:prstGeom prst="rect">
            <a:avLst/>
          </a:prstGeom>
        </p:spPr>
      </p:pic>
      <p:pic>
        <p:nvPicPr>
          <p:cNvPr id="6" name="Picture 5">
            <a:extLst>
              <a:ext uri="{FF2B5EF4-FFF2-40B4-BE49-F238E27FC236}">
                <a16:creationId xmlns:a16="http://schemas.microsoft.com/office/drawing/2014/main" id="{270FC64C-1390-4FD5-870E-89F76F40DD07}"/>
              </a:ext>
            </a:extLst>
          </p:cNvPr>
          <p:cNvPicPr>
            <a:picLocks noChangeAspect="1"/>
          </p:cNvPicPr>
          <p:nvPr/>
        </p:nvPicPr>
        <p:blipFill>
          <a:blip r:embed="rId4"/>
          <a:srcRect t="4075" b="4075"/>
          <a:stretch/>
        </p:blipFill>
        <p:spPr>
          <a:xfrm>
            <a:off x="7592036" y="203200"/>
            <a:ext cx="1149291" cy="1055624"/>
          </a:xfrm>
          <a:prstGeom prst="rect">
            <a:avLst/>
          </a:prstGeom>
        </p:spPr>
      </p:pic>
    </p:spTree>
    <p:extLst>
      <p:ext uri="{BB962C8B-B14F-4D97-AF65-F5344CB8AC3E}">
        <p14:creationId xmlns:p14="http://schemas.microsoft.com/office/powerpoint/2010/main" val="2963082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6"/>
          <p:cNvSpPr txBox="1">
            <a:spLocks noGrp="1"/>
          </p:cNvSpPr>
          <p:nvPr>
            <p:ph type="body" idx="1"/>
          </p:nvPr>
        </p:nvSpPr>
        <p:spPr>
          <a:xfrm>
            <a:off x="796150" y="711277"/>
            <a:ext cx="4126500" cy="3684600"/>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0"/>
              </a:spcAft>
              <a:buNone/>
            </a:pPr>
            <a:r>
              <a:rPr lang="en" sz="2800" b="1" dirty="0">
                <a:solidFill>
                  <a:schemeClr val="bg2"/>
                </a:solidFill>
                <a:latin typeface="Raleway" panose="020B0604020202020204" charset="0"/>
              </a:rPr>
              <a:t>SLIDO</a:t>
            </a:r>
            <a:endParaRPr sz="2800" b="1" dirty="0">
              <a:solidFill>
                <a:schemeClr val="bg2"/>
              </a:solidFill>
              <a:latin typeface="Raleway" panose="020B0604020202020204" charset="0"/>
            </a:endParaRPr>
          </a:p>
          <a:p>
            <a:pPr marL="0" lvl="0" indent="0" algn="ctr">
              <a:buNone/>
            </a:pPr>
            <a:endParaRPr lang="en-US" sz="2400" dirty="0">
              <a:solidFill>
                <a:schemeClr val="bg2"/>
              </a:solidFill>
              <a:latin typeface="Raleway" panose="020B0604020202020204" charset="0"/>
            </a:endParaRPr>
          </a:p>
          <a:p>
            <a:pPr marL="0" lvl="0" indent="0">
              <a:buNone/>
            </a:pPr>
            <a:r>
              <a:rPr lang="en-US" sz="2400" dirty="0">
                <a:solidFill>
                  <a:schemeClr val="bg2"/>
                </a:solidFill>
                <a:latin typeface="Raleway" panose="020B0604020202020204" charset="0"/>
              </a:rPr>
              <a:t>Should you ask your ECA to support campaign activities while working on City of Jacksonville time?</a:t>
            </a:r>
          </a:p>
          <a:p>
            <a:pPr marL="0" lvl="0" indent="0">
              <a:buNone/>
            </a:pPr>
            <a:endParaRPr lang="en-US" sz="2400" dirty="0">
              <a:solidFill>
                <a:schemeClr val="bg2"/>
              </a:solidFill>
              <a:latin typeface="Raleway" panose="020B0604020202020204" charset="0"/>
            </a:endParaRPr>
          </a:p>
          <a:p>
            <a:pPr marL="0" lvl="0" indent="0">
              <a:buNone/>
            </a:pPr>
            <a:r>
              <a:rPr lang="en-US" sz="2400" dirty="0">
                <a:solidFill>
                  <a:schemeClr val="bg2"/>
                </a:solidFill>
                <a:latin typeface="Raleway" panose="020B0604020202020204" charset="0"/>
              </a:rPr>
              <a:t>Yes or no or maybe?</a:t>
            </a:r>
          </a:p>
        </p:txBody>
      </p:sp>
      <p:pic>
        <p:nvPicPr>
          <p:cNvPr id="6" name="Picture 5"/>
          <p:cNvPicPr>
            <a:picLocks noChangeAspect="1"/>
          </p:cNvPicPr>
          <p:nvPr/>
        </p:nvPicPr>
        <p:blipFill>
          <a:blip r:embed="rId3"/>
          <a:srcRect/>
          <a:stretch/>
        </p:blipFill>
        <p:spPr>
          <a:xfrm>
            <a:off x="5578415" y="1344520"/>
            <a:ext cx="2749325" cy="2627132"/>
          </a:xfrm>
          <a:prstGeom prst="rect">
            <a:avLst/>
          </a:prstGeom>
        </p:spPr>
      </p:pic>
      <p:pic>
        <p:nvPicPr>
          <p:cNvPr id="5" name="Picture 4">
            <a:extLst>
              <a:ext uri="{FF2B5EF4-FFF2-40B4-BE49-F238E27FC236}">
                <a16:creationId xmlns:a16="http://schemas.microsoft.com/office/drawing/2014/main" id="{1E400C7D-44EB-4316-A6C4-E2FC1D3C29F7}"/>
              </a:ext>
            </a:extLst>
          </p:cNvPr>
          <p:cNvPicPr>
            <a:picLocks noChangeAspect="1"/>
          </p:cNvPicPr>
          <p:nvPr/>
        </p:nvPicPr>
        <p:blipFill>
          <a:blip r:embed="rId4"/>
          <a:srcRect t="4075" b="4075"/>
          <a:stretch/>
        </p:blipFill>
        <p:spPr>
          <a:xfrm>
            <a:off x="7592036" y="203200"/>
            <a:ext cx="1149291" cy="1055624"/>
          </a:xfrm>
          <a:prstGeom prst="rect">
            <a:avLst/>
          </a:prstGeom>
        </p:spPr>
      </p:pic>
    </p:spTree>
    <p:extLst>
      <p:ext uri="{BB962C8B-B14F-4D97-AF65-F5344CB8AC3E}">
        <p14:creationId xmlns:p14="http://schemas.microsoft.com/office/powerpoint/2010/main" val="4434857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a:off x="729450" y="554362"/>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Local Campaign Restrictions</a:t>
            </a:r>
            <a:endParaRPr dirty="0"/>
          </a:p>
        </p:txBody>
      </p:sp>
      <p:sp>
        <p:nvSpPr>
          <p:cNvPr id="105" name="Google Shape;105;p15"/>
          <p:cNvSpPr txBox="1">
            <a:spLocks noGrp="1"/>
          </p:cNvSpPr>
          <p:nvPr>
            <p:ph type="body" idx="1"/>
          </p:nvPr>
        </p:nvSpPr>
        <p:spPr>
          <a:xfrm>
            <a:off x="729450" y="1314587"/>
            <a:ext cx="8127947" cy="2261100"/>
          </a:xfrm>
          <a:prstGeom prst="rect">
            <a:avLst/>
          </a:prstGeom>
        </p:spPr>
        <p:txBody>
          <a:bodyPr spcFirstLastPara="1" wrap="square" lIns="91425" tIns="91425" rIns="91425" bIns="91425" anchor="t" anchorCtr="0">
            <a:noAutofit/>
          </a:bodyPr>
          <a:lstStyle/>
          <a:p>
            <a:pPr marL="342900" indent="-342900"/>
            <a:r>
              <a:rPr lang="en-US" sz="2400" dirty="0">
                <a:solidFill>
                  <a:srgbClr val="000000"/>
                </a:solidFill>
                <a:latin typeface="Raleway"/>
                <a:ea typeface="Raleway"/>
                <a:cs typeface="Raleway"/>
                <a:sym typeface="Raleway"/>
              </a:rPr>
              <a:t>Jacksonville Code, Chapter 602</a:t>
            </a:r>
          </a:p>
          <a:p>
            <a:pPr marL="342900" indent="-342900"/>
            <a:endParaRPr lang="en-US" sz="2400" dirty="0">
              <a:solidFill>
                <a:srgbClr val="000000"/>
              </a:solidFill>
              <a:latin typeface="Raleway"/>
              <a:ea typeface="Raleway"/>
              <a:cs typeface="Raleway"/>
              <a:sym typeface="Raleway"/>
            </a:endParaRPr>
          </a:p>
          <a:p>
            <a:pPr marL="342900" indent="-342900"/>
            <a:r>
              <a:rPr lang="en-US" sz="2400" dirty="0">
                <a:solidFill>
                  <a:srgbClr val="000000"/>
                </a:solidFill>
                <a:latin typeface="Raleway"/>
                <a:ea typeface="Raleway"/>
                <a:cs typeface="Raleway"/>
                <a:sym typeface="Raleway"/>
              </a:rPr>
              <a:t>Jacksonville Code, Chapter 350</a:t>
            </a:r>
          </a:p>
          <a:p>
            <a:pPr marL="342900" indent="-342900"/>
            <a:endParaRPr lang="en-US" sz="2400" dirty="0">
              <a:solidFill>
                <a:srgbClr val="000000"/>
              </a:solidFill>
              <a:latin typeface="Raleway"/>
              <a:ea typeface="Raleway"/>
              <a:cs typeface="Raleway"/>
              <a:sym typeface="Raleway"/>
            </a:endParaRPr>
          </a:p>
          <a:p>
            <a:pPr marL="342900" indent="-342900"/>
            <a:r>
              <a:rPr lang="en-US" sz="2400" dirty="0">
                <a:solidFill>
                  <a:srgbClr val="000000"/>
                </a:solidFill>
                <a:latin typeface="Raleway"/>
                <a:ea typeface="Raleway"/>
                <a:cs typeface="Raleway"/>
                <a:sym typeface="Raleway"/>
              </a:rPr>
              <a:t>Employee Services Directive - 0527</a:t>
            </a:r>
          </a:p>
        </p:txBody>
      </p:sp>
      <p:pic>
        <p:nvPicPr>
          <p:cNvPr id="2" name="Picture 1"/>
          <p:cNvPicPr>
            <a:picLocks noChangeAspect="1"/>
          </p:cNvPicPr>
          <p:nvPr/>
        </p:nvPicPr>
        <p:blipFill>
          <a:blip r:embed="rId3"/>
          <a:srcRect/>
          <a:stretch/>
        </p:blipFill>
        <p:spPr>
          <a:xfrm>
            <a:off x="7709081" y="217307"/>
            <a:ext cx="1148316" cy="1097280"/>
          </a:xfrm>
          <a:prstGeom prst="rect">
            <a:avLst/>
          </a:prstGeom>
        </p:spPr>
      </p:pic>
    </p:spTree>
    <p:extLst>
      <p:ext uri="{BB962C8B-B14F-4D97-AF65-F5344CB8AC3E}">
        <p14:creationId xmlns:p14="http://schemas.microsoft.com/office/powerpoint/2010/main" val="3454859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232"/>
        <p:cNvGrpSpPr/>
        <p:nvPr/>
      </p:nvGrpSpPr>
      <p:grpSpPr>
        <a:xfrm>
          <a:off x="0" y="0"/>
          <a:ext cx="0" cy="0"/>
          <a:chOff x="0" y="0"/>
          <a:chExt cx="0" cy="0"/>
        </a:xfrm>
      </p:grpSpPr>
      <p:sp>
        <p:nvSpPr>
          <p:cNvPr id="233" name="Google Shape;233;p34"/>
          <p:cNvSpPr txBox="1">
            <a:spLocks noGrp="1"/>
          </p:cNvSpPr>
          <p:nvPr>
            <p:ph type="title"/>
          </p:nvPr>
        </p:nvSpPr>
        <p:spPr>
          <a:xfrm>
            <a:off x="0" y="864300"/>
            <a:ext cx="9144000" cy="2985000"/>
          </a:xfrm>
          <a:prstGeom prst="rect">
            <a:avLst/>
          </a:prstGeom>
        </p:spPr>
        <p:txBody>
          <a:bodyPr spcFirstLastPara="1" wrap="square" lIns="91425" tIns="91425" rIns="91425" bIns="91425" anchor="ctr" anchorCtr="0">
            <a:noAutofit/>
          </a:bodyPr>
          <a:lstStyle/>
          <a:p>
            <a:pPr lvl="0" algn="ctr"/>
            <a:r>
              <a:rPr lang="en-US" sz="4000" b="1" dirty="0">
                <a:solidFill>
                  <a:schemeClr val="bg1"/>
                </a:solidFill>
                <a:latin typeface="Raleway"/>
                <a:ea typeface="Raleway"/>
                <a:cs typeface="Raleway"/>
                <a:sym typeface="Raleway"/>
              </a:rPr>
              <a:t>Opening Activity</a:t>
            </a:r>
          </a:p>
        </p:txBody>
      </p:sp>
    </p:spTree>
    <p:extLst>
      <p:ext uri="{BB962C8B-B14F-4D97-AF65-F5344CB8AC3E}">
        <p14:creationId xmlns:p14="http://schemas.microsoft.com/office/powerpoint/2010/main" val="264295721"/>
      </p:ext>
    </p:extLst>
  </p:cSld>
  <p:clrMapOvr>
    <a:overrideClrMapping bg1="lt1" tx1="dk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a:off x="729450" y="554362"/>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Jacksonville Ordinance Code - Chapter 602</a:t>
            </a:r>
            <a:endParaRPr dirty="0"/>
          </a:p>
        </p:txBody>
      </p:sp>
      <p:sp>
        <p:nvSpPr>
          <p:cNvPr id="105" name="Google Shape;105;p15"/>
          <p:cNvSpPr txBox="1">
            <a:spLocks noGrp="1"/>
          </p:cNvSpPr>
          <p:nvPr>
            <p:ph type="body" idx="1"/>
          </p:nvPr>
        </p:nvSpPr>
        <p:spPr>
          <a:xfrm>
            <a:off x="643725" y="1371297"/>
            <a:ext cx="8127947" cy="3454361"/>
          </a:xfrm>
          <a:prstGeom prst="rect">
            <a:avLst/>
          </a:prstGeom>
        </p:spPr>
        <p:txBody>
          <a:bodyPr spcFirstLastPara="1" wrap="square" lIns="91425" tIns="91425" rIns="91425" bIns="91425" anchor="t" anchorCtr="0">
            <a:noAutofit/>
          </a:bodyPr>
          <a:lstStyle/>
          <a:p>
            <a:pPr marL="0" indent="0">
              <a:lnSpc>
                <a:spcPct val="100000"/>
              </a:lnSpc>
              <a:buNone/>
            </a:pPr>
            <a:r>
              <a:rPr lang="en-US" sz="2000" dirty="0">
                <a:solidFill>
                  <a:srgbClr val="000000"/>
                </a:solidFill>
                <a:latin typeface="Raleway"/>
                <a:ea typeface="Raleway"/>
                <a:cs typeface="Raleway"/>
                <a:sym typeface="Raleway"/>
              </a:rPr>
              <a:t>City officials and employees are not permitted to use any of         the following for political campaigning or fundraising (may be a misuse of position):</a:t>
            </a:r>
          </a:p>
          <a:p>
            <a:pPr marL="0" indent="0">
              <a:buNone/>
            </a:pPr>
            <a:endParaRPr lang="en-US" sz="2000" dirty="0">
              <a:solidFill>
                <a:srgbClr val="000000"/>
              </a:solidFill>
              <a:latin typeface="Raleway"/>
              <a:ea typeface="Raleway"/>
              <a:cs typeface="Raleway"/>
              <a:sym typeface="Raleway"/>
            </a:endParaRPr>
          </a:p>
          <a:p>
            <a:pPr marL="342900" indent="-342900">
              <a:lnSpc>
                <a:spcPct val="100000"/>
              </a:lnSpc>
            </a:pPr>
            <a:r>
              <a:rPr lang="en-US" sz="2000" dirty="0">
                <a:solidFill>
                  <a:srgbClr val="000000"/>
                </a:solidFill>
                <a:latin typeface="Raleway"/>
                <a:ea typeface="Raleway"/>
                <a:cs typeface="Raleway"/>
                <a:sym typeface="Raleway"/>
              </a:rPr>
              <a:t>City Property</a:t>
            </a:r>
          </a:p>
          <a:p>
            <a:pPr marL="342900" indent="-342900">
              <a:lnSpc>
                <a:spcPct val="100000"/>
              </a:lnSpc>
            </a:pPr>
            <a:endParaRPr lang="en-US" sz="2000" dirty="0">
              <a:solidFill>
                <a:srgbClr val="000000"/>
              </a:solidFill>
              <a:latin typeface="Raleway"/>
              <a:ea typeface="Raleway"/>
              <a:cs typeface="Raleway"/>
              <a:sym typeface="Raleway"/>
            </a:endParaRPr>
          </a:p>
          <a:p>
            <a:pPr marL="342900" indent="-342900">
              <a:lnSpc>
                <a:spcPct val="100000"/>
              </a:lnSpc>
            </a:pPr>
            <a:r>
              <a:rPr lang="en-US" sz="2000" dirty="0">
                <a:solidFill>
                  <a:srgbClr val="000000"/>
                </a:solidFill>
                <a:latin typeface="Raleway"/>
                <a:ea typeface="Raleway"/>
                <a:cs typeface="Raleway"/>
                <a:sym typeface="Raleway"/>
              </a:rPr>
              <a:t>Employee Time</a:t>
            </a:r>
          </a:p>
          <a:p>
            <a:pPr marL="342900" indent="-342900">
              <a:lnSpc>
                <a:spcPct val="100000"/>
              </a:lnSpc>
            </a:pPr>
            <a:endParaRPr lang="en-US" sz="2000" dirty="0">
              <a:solidFill>
                <a:srgbClr val="000000"/>
              </a:solidFill>
              <a:latin typeface="Raleway"/>
              <a:ea typeface="Raleway"/>
              <a:cs typeface="Raleway"/>
              <a:sym typeface="Raleway"/>
            </a:endParaRPr>
          </a:p>
          <a:p>
            <a:pPr marL="342900" indent="-342900">
              <a:lnSpc>
                <a:spcPct val="100000"/>
              </a:lnSpc>
            </a:pPr>
            <a:r>
              <a:rPr lang="en-US" sz="2000" dirty="0">
                <a:solidFill>
                  <a:srgbClr val="000000"/>
                </a:solidFill>
                <a:latin typeface="Raleway"/>
                <a:ea typeface="Raleway"/>
                <a:cs typeface="Raleway"/>
                <a:sym typeface="Raleway"/>
              </a:rPr>
              <a:t>City Computers</a:t>
            </a:r>
          </a:p>
          <a:p>
            <a:pPr marL="342900" indent="-342900">
              <a:lnSpc>
                <a:spcPct val="100000"/>
              </a:lnSpc>
            </a:pPr>
            <a:endParaRPr lang="en-US" sz="2000" dirty="0">
              <a:solidFill>
                <a:srgbClr val="000000"/>
              </a:solidFill>
              <a:latin typeface="Raleway"/>
              <a:ea typeface="Raleway"/>
              <a:cs typeface="Raleway"/>
              <a:sym typeface="Raleway"/>
            </a:endParaRPr>
          </a:p>
          <a:p>
            <a:pPr marL="342900" indent="-342900">
              <a:lnSpc>
                <a:spcPct val="100000"/>
              </a:lnSpc>
            </a:pPr>
            <a:r>
              <a:rPr lang="en-US" sz="2000" dirty="0">
                <a:solidFill>
                  <a:srgbClr val="000000"/>
                </a:solidFill>
                <a:latin typeface="Raleway"/>
                <a:ea typeface="Raleway"/>
                <a:cs typeface="Raleway"/>
                <a:sym typeface="Raleway"/>
              </a:rPr>
              <a:t>City Internet</a:t>
            </a:r>
          </a:p>
        </p:txBody>
      </p:sp>
      <p:pic>
        <p:nvPicPr>
          <p:cNvPr id="2" name="Picture 1"/>
          <p:cNvPicPr>
            <a:picLocks noChangeAspect="1"/>
          </p:cNvPicPr>
          <p:nvPr/>
        </p:nvPicPr>
        <p:blipFill>
          <a:blip r:embed="rId3"/>
          <a:srcRect/>
          <a:stretch/>
        </p:blipFill>
        <p:spPr>
          <a:xfrm>
            <a:off x="7783491" y="163854"/>
            <a:ext cx="1052623" cy="1005840"/>
          </a:xfrm>
          <a:prstGeom prst="rect">
            <a:avLst/>
          </a:prstGeom>
        </p:spPr>
      </p:pic>
    </p:spTree>
    <p:extLst>
      <p:ext uri="{BB962C8B-B14F-4D97-AF65-F5344CB8AC3E}">
        <p14:creationId xmlns:p14="http://schemas.microsoft.com/office/powerpoint/2010/main" val="14812170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a:off x="729450" y="554362"/>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Jacksonville Code - Chapter 350</a:t>
            </a:r>
            <a:endParaRPr dirty="0"/>
          </a:p>
        </p:txBody>
      </p:sp>
      <p:sp>
        <p:nvSpPr>
          <p:cNvPr id="105" name="Google Shape;105;p15"/>
          <p:cNvSpPr txBox="1">
            <a:spLocks noGrp="1"/>
          </p:cNvSpPr>
          <p:nvPr>
            <p:ph type="body" idx="1"/>
          </p:nvPr>
        </p:nvSpPr>
        <p:spPr>
          <a:xfrm>
            <a:off x="729450" y="1314586"/>
            <a:ext cx="8127947" cy="3644275"/>
          </a:xfrm>
          <a:prstGeom prst="rect">
            <a:avLst/>
          </a:prstGeom>
        </p:spPr>
        <p:txBody>
          <a:bodyPr spcFirstLastPara="1" wrap="square" lIns="91425" tIns="91425" rIns="91425" bIns="91425" anchor="t" anchorCtr="0">
            <a:noAutofit/>
          </a:bodyPr>
          <a:lstStyle/>
          <a:p>
            <a:pPr marL="0" indent="0">
              <a:buNone/>
            </a:pPr>
            <a:r>
              <a:rPr lang="en-US" sz="2000" dirty="0">
                <a:solidFill>
                  <a:srgbClr val="000000"/>
                </a:solidFill>
                <a:latin typeface="Raleway"/>
                <a:ea typeface="Raleway"/>
                <a:cs typeface="Raleway"/>
                <a:sym typeface="Raleway"/>
              </a:rPr>
              <a:t>Prohibits:</a:t>
            </a:r>
          </a:p>
          <a:p>
            <a:pPr marL="342900" indent="-342900">
              <a:spcAft>
                <a:spcPts val="1200"/>
              </a:spcAft>
            </a:pPr>
            <a:r>
              <a:rPr lang="en-US" sz="2000" dirty="0">
                <a:solidFill>
                  <a:srgbClr val="000000"/>
                </a:solidFill>
                <a:latin typeface="Raleway"/>
                <a:ea typeface="Raleway"/>
                <a:cs typeface="Raleway"/>
                <a:sym typeface="Raleway"/>
              </a:rPr>
              <a:t>Using</a:t>
            </a:r>
            <a:r>
              <a:rPr lang="en-US" sz="2000" b="1" dirty="0">
                <a:solidFill>
                  <a:srgbClr val="000000"/>
                </a:solidFill>
                <a:latin typeface="Raleway"/>
                <a:ea typeface="Raleway"/>
                <a:cs typeface="Raleway"/>
                <a:sym typeface="Raleway"/>
              </a:rPr>
              <a:t> City time </a:t>
            </a:r>
            <a:r>
              <a:rPr lang="en-US" sz="2000" dirty="0">
                <a:solidFill>
                  <a:srgbClr val="000000"/>
                </a:solidFill>
                <a:latin typeface="Raleway"/>
                <a:ea typeface="Raleway"/>
                <a:cs typeface="Raleway"/>
                <a:sym typeface="Raleway"/>
              </a:rPr>
              <a:t>for campaigns and/or fundraising</a:t>
            </a:r>
          </a:p>
          <a:p>
            <a:pPr marL="342900" indent="-342900">
              <a:spcAft>
                <a:spcPts val="1200"/>
              </a:spcAft>
            </a:pPr>
            <a:r>
              <a:rPr lang="en-US" sz="2000" dirty="0">
                <a:solidFill>
                  <a:srgbClr val="000000"/>
                </a:solidFill>
                <a:latin typeface="Raleway"/>
                <a:ea typeface="Raleway"/>
                <a:cs typeface="Raleway"/>
                <a:sym typeface="Raleway"/>
              </a:rPr>
              <a:t>Wearing</a:t>
            </a:r>
            <a:r>
              <a:rPr lang="en-US" sz="2000" b="1" dirty="0">
                <a:solidFill>
                  <a:srgbClr val="000000"/>
                </a:solidFill>
                <a:latin typeface="Raleway"/>
                <a:ea typeface="Raleway"/>
                <a:cs typeface="Raleway"/>
                <a:sym typeface="Raleway"/>
              </a:rPr>
              <a:t> City uniforms while campaigning </a:t>
            </a:r>
            <a:r>
              <a:rPr lang="en-US" sz="2000" dirty="0">
                <a:solidFill>
                  <a:srgbClr val="000000"/>
                </a:solidFill>
                <a:latin typeface="Raleway"/>
                <a:ea typeface="Raleway"/>
                <a:cs typeface="Raleway"/>
                <a:sym typeface="Raleway"/>
              </a:rPr>
              <a:t>(in-person) </a:t>
            </a:r>
          </a:p>
          <a:p>
            <a:pPr marL="342900" indent="-342900">
              <a:spcAft>
                <a:spcPts val="1200"/>
              </a:spcAft>
            </a:pPr>
            <a:r>
              <a:rPr lang="en-US" sz="2000" dirty="0">
                <a:solidFill>
                  <a:srgbClr val="000000"/>
                </a:solidFill>
                <a:latin typeface="Raleway"/>
                <a:ea typeface="Raleway"/>
                <a:cs typeface="Raleway"/>
                <a:sym typeface="Raleway"/>
              </a:rPr>
              <a:t>Accepting or soliciting </a:t>
            </a:r>
            <a:r>
              <a:rPr lang="en-US" sz="2000" b="1" dirty="0">
                <a:solidFill>
                  <a:srgbClr val="000000"/>
                </a:solidFill>
                <a:latin typeface="Raleway"/>
                <a:ea typeface="Raleway"/>
                <a:cs typeface="Raleway"/>
                <a:sym typeface="Raleway"/>
              </a:rPr>
              <a:t>contributions on</a:t>
            </a:r>
            <a:r>
              <a:rPr lang="en-US" sz="2000" dirty="0">
                <a:solidFill>
                  <a:srgbClr val="000000"/>
                </a:solidFill>
                <a:latin typeface="Raleway"/>
                <a:ea typeface="Raleway"/>
                <a:cs typeface="Raleway"/>
                <a:sym typeface="Raleway"/>
              </a:rPr>
              <a:t> </a:t>
            </a:r>
            <a:r>
              <a:rPr lang="en-US" sz="2000" b="1" dirty="0">
                <a:solidFill>
                  <a:srgbClr val="000000"/>
                </a:solidFill>
                <a:latin typeface="Raleway"/>
                <a:ea typeface="Raleway"/>
                <a:cs typeface="Raleway"/>
                <a:sym typeface="Raleway"/>
              </a:rPr>
              <a:t>City property</a:t>
            </a:r>
          </a:p>
          <a:p>
            <a:pPr marL="342900" indent="-342900">
              <a:spcAft>
                <a:spcPts val="1200"/>
              </a:spcAft>
            </a:pPr>
            <a:r>
              <a:rPr lang="en-US" sz="2000" dirty="0">
                <a:solidFill>
                  <a:srgbClr val="000000"/>
                </a:solidFill>
                <a:latin typeface="Raleway"/>
                <a:ea typeface="Raleway"/>
                <a:cs typeface="Raleway"/>
                <a:sym typeface="Raleway"/>
              </a:rPr>
              <a:t>Distributing or posting </a:t>
            </a:r>
            <a:r>
              <a:rPr lang="en-US" sz="2000" b="1" dirty="0">
                <a:solidFill>
                  <a:srgbClr val="000000"/>
                </a:solidFill>
                <a:latin typeface="Raleway"/>
                <a:ea typeface="Raleway"/>
                <a:cs typeface="Raleway"/>
                <a:sym typeface="Raleway"/>
              </a:rPr>
              <a:t>campaign literature</a:t>
            </a:r>
            <a:r>
              <a:rPr lang="en-US" sz="2000" dirty="0">
                <a:solidFill>
                  <a:srgbClr val="000000"/>
                </a:solidFill>
                <a:latin typeface="Raleway"/>
                <a:ea typeface="Raleway"/>
                <a:cs typeface="Raleway"/>
                <a:sym typeface="Raleway"/>
              </a:rPr>
              <a:t>/ads/signs on City property</a:t>
            </a:r>
          </a:p>
          <a:p>
            <a:pPr marL="342900" indent="-342900">
              <a:spcAft>
                <a:spcPts val="1200"/>
              </a:spcAft>
            </a:pPr>
            <a:r>
              <a:rPr lang="en-US" sz="2000" dirty="0">
                <a:solidFill>
                  <a:srgbClr val="000000"/>
                </a:solidFill>
                <a:latin typeface="Raleway"/>
                <a:ea typeface="Raleway"/>
                <a:cs typeface="Raleway"/>
                <a:sym typeface="Raleway"/>
              </a:rPr>
              <a:t>Campaigning in </a:t>
            </a:r>
            <a:r>
              <a:rPr lang="en-US" sz="2000" b="1" dirty="0">
                <a:solidFill>
                  <a:srgbClr val="000000"/>
                </a:solidFill>
                <a:latin typeface="Raleway"/>
                <a:ea typeface="Raleway"/>
                <a:cs typeface="Raleway"/>
                <a:sym typeface="Raleway"/>
              </a:rPr>
              <a:t>public buildings </a:t>
            </a:r>
            <a:r>
              <a:rPr lang="en-US" sz="2000" dirty="0">
                <a:solidFill>
                  <a:srgbClr val="000000"/>
                </a:solidFill>
                <a:latin typeface="Raleway"/>
                <a:ea typeface="Raleway"/>
                <a:cs typeface="Raleway"/>
                <a:sym typeface="Raleway"/>
              </a:rPr>
              <a:t>(except Senior Citizen Centers)</a:t>
            </a:r>
          </a:p>
        </p:txBody>
      </p:sp>
      <p:pic>
        <p:nvPicPr>
          <p:cNvPr id="2" name="Picture 1"/>
          <p:cNvPicPr>
            <a:picLocks noChangeAspect="1"/>
          </p:cNvPicPr>
          <p:nvPr/>
        </p:nvPicPr>
        <p:blipFill>
          <a:blip r:embed="rId3"/>
          <a:srcRect/>
          <a:stretch/>
        </p:blipFill>
        <p:spPr>
          <a:xfrm>
            <a:off x="7428266" y="184639"/>
            <a:ext cx="1148316" cy="1097280"/>
          </a:xfrm>
          <a:prstGeom prst="rect">
            <a:avLst/>
          </a:prstGeom>
        </p:spPr>
      </p:pic>
    </p:spTree>
    <p:extLst>
      <p:ext uri="{BB962C8B-B14F-4D97-AF65-F5344CB8AC3E}">
        <p14:creationId xmlns:p14="http://schemas.microsoft.com/office/powerpoint/2010/main" val="4616719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7" name="Google Shape;104;p15"/>
          <p:cNvSpPr txBox="1">
            <a:spLocks noGrp="1"/>
          </p:cNvSpPr>
          <p:nvPr>
            <p:ph type="title"/>
          </p:nvPr>
        </p:nvSpPr>
        <p:spPr>
          <a:xfrm>
            <a:off x="677916" y="523025"/>
            <a:ext cx="7898525"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Public Records Make the News</a:t>
            </a:r>
            <a:endParaRPr dirty="0"/>
          </a:p>
        </p:txBody>
      </p:sp>
      <p:pic>
        <p:nvPicPr>
          <p:cNvPr id="1026" name="8C27B45F-D392-41E3-B03D-B54A6772975D">
            <a:extLst>
              <a:ext uri="{FF2B5EF4-FFF2-40B4-BE49-F238E27FC236}">
                <a16:creationId xmlns:a16="http://schemas.microsoft.com/office/drawing/2014/main" id="{436AFCDE-C3F8-45A0-BCA0-3CA80D03C9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26" b="38486"/>
          <a:stretch/>
        </p:blipFill>
        <p:spPr bwMode="auto">
          <a:xfrm>
            <a:off x="1148308" y="1413665"/>
            <a:ext cx="3049099" cy="3313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0D7C9A35-3F90-407F-98C6-7F7693DA9375">
            <a:extLst>
              <a:ext uri="{FF2B5EF4-FFF2-40B4-BE49-F238E27FC236}">
                <a16:creationId xmlns:a16="http://schemas.microsoft.com/office/drawing/2014/main" id="{316265BF-2FF1-4F7A-A195-223A12B66C4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477" b="77865"/>
          <a:stretch/>
        </p:blipFill>
        <p:spPr bwMode="auto">
          <a:xfrm>
            <a:off x="4484828" y="1413665"/>
            <a:ext cx="3543436" cy="817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0D7C9A35-3F90-407F-98C6-7F7693DA9375">
            <a:extLst>
              <a:ext uri="{FF2B5EF4-FFF2-40B4-BE49-F238E27FC236}">
                <a16:creationId xmlns:a16="http://schemas.microsoft.com/office/drawing/2014/main" id="{AB0E4E76-E484-4EFF-9382-692CB133872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3104" b="10510"/>
          <a:stretch/>
        </p:blipFill>
        <p:spPr bwMode="auto">
          <a:xfrm>
            <a:off x="4484828" y="2385833"/>
            <a:ext cx="3543436" cy="202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83447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a:off x="729450" y="527066"/>
            <a:ext cx="6596671"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Misuse of Position Makes the News</a:t>
            </a:r>
            <a:endParaRPr dirty="0"/>
          </a:p>
        </p:txBody>
      </p:sp>
      <p:pic>
        <p:nvPicPr>
          <p:cNvPr id="6" name="Picture 5">
            <a:extLst>
              <a:ext uri="{FF2B5EF4-FFF2-40B4-BE49-F238E27FC236}">
                <a16:creationId xmlns:a16="http://schemas.microsoft.com/office/drawing/2014/main" id="{439FDF94-557A-4E0A-8663-4D60507EED88}"/>
              </a:ext>
            </a:extLst>
          </p:cNvPr>
          <p:cNvPicPr>
            <a:picLocks noChangeAspect="1"/>
          </p:cNvPicPr>
          <p:nvPr/>
        </p:nvPicPr>
        <p:blipFill rotWithShape="1">
          <a:blip r:embed="rId3"/>
          <a:srcRect l="3854" t="3695" r="74280" b="29843"/>
          <a:stretch/>
        </p:blipFill>
        <p:spPr>
          <a:xfrm>
            <a:off x="352337" y="1619074"/>
            <a:ext cx="4219663" cy="2885814"/>
          </a:xfrm>
          <a:prstGeom prst="rect">
            <a:avLst/>
          </a:prstGeom>
        </p:spPr>
      </p:pic>
      <p:grpSp>
        <p:nvGrpSpPr>
          <p:cNvPr id="11" name="Group 10">
            <a:extLst>
              <a:ext uri="{FF2B5EF4-FFF2-40B4-BE49-F238E27FC236}">
                <a16:creationId xmlns:a16="http://schemas.microsoft.com/office/drawing/2014/main" id="{EED190E6-E2CD-49FB-9646-A79DB09ADBFC}"/>
              </a:ext>
            </a:extLst>
          </p:cNvPr>
          <p:cNvGrpSpPr/>
          <p:nvPr/>
        </p:nvGrpSpPr>
        <p:grpSpPr>
          <a:xfrm>
            <a:off x="4599698" y="1652631"/>
            <a:ext cx="4130579" cy="3070371"/>
            <a:chOff x="4599698" y="1652631"/>
            <a:chExt cx="4130579" cy="3070371"/>
          </a:xfrm>
        </p:grpSpPr>
        <p:pic>
          <p:nvPicPr>
            <p:cNvPr id="8" name="Picture 7">
              <a:extLst>
                <a:ext uri="{FF2B5EF4-FFF2-40B4-BE49-F238E27FC236}">
                  <a16:creationId xmlns:a16="http://schemas.microsoft.com/office/drawing/2014/main" id="{5396347C-4011-408B-9D98-36D28139C1AB}"/>
                </a:ext>
              </a:extLst>
            </p:cNvPr>
            <p:cNvPicPr>
              <a:picLocks noChangeAspect="1"/>
            </p:cNvPicPr>
            <p:nvPr/>
          </p:nvPicPr>
          <p:blipFill rotWithShape="1">
            <a:blip r:embed="rId4"/>
            <a:srcRect t="5114" r="70183" b="88965"/>
            <a:stretch/>
          </p:blipFill>
          <p:spPr>
            <a:xfrm>
              <a:off x="4599698" y="1652631"/>
              <a:ext cx="4130579" cy="184558"/>
            </a:xfrm>
            <a:prstGeom prst="rect">
              <a:avLst/>
            </a:prstGeom>
          </p:spPr>
        </p:pic>
        <p:pic>
          <p:nvPicPr>
            <p:cNvPr id="10" name="Picture 9">
              <a:extLst>
                <a:ext uri="{FF2B5EF4-FFF2-40B4-BE49-F238E27FC236}">
                  <a16:creationId xmlns:a16="http://schemas.microsoft.com/office/drawing/2014/main" id="{C7FE7A2A-E2D1-40FB-808B-F2ED5F9D4085}"/>
                </a:ext>
              </a:extLst>
            </p:cNvPr>
            <p:cNvPicPr>
              <a:picLocks noChangeAspect="1"/>
            </p:cNvPicPr>
            <p:nvPr/>
          </p:nvPicPr>
          <p:blipFill rotWithShape="1">
            <a:blip r:embed="rId5"/>
            <a:srcRect l="7069" t="15520" r="77043" b="35550"/>
            <a:stretch/>
          </p:blipFill>
          <p:spPr>
            <a:xfrm>
              <a:off x="4819766" y="2013358"/>
              <a:ext cx="3910511" cy="2709644"/>
            </a:xfrm>
            <a:prstGeom prst="rect">
              <a:avLst/>
            </a:prstGeom>
          </p:spPr>
        </p:pic>
      </p:grpSp>
    </p:spTree>
    <p:extLst>
      <p:ext uri="{BB962C8B-B14F-4D97-AF65-F5344CB8AC3E}">
        <p14:creationId xmlns:p14="http://schemas.microsoft.com/office/powerpoint/2010/main" val="14427714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5" name="Google Shape;105;p15"/>
          <p:cNvSpPr txBox="1">
            <a:spLocks noGrp="1"/>
          </p:cNvSpPr>
          <p:nvPr>
            <p:ph type="body" idx="1"/>
          </p:nvPr>
        </p:nvSpPr>
        <p:spPr>
          <a:xfrm>
            <a:off x="729450" y="1431925"/>
            <a:ext cx="7688700" cy="2261100"/>
          </a:xfrm>
          <a:prstGeom prst="rect">
            <a:avLst/>
          </a:prstGeom>
        </p:spPr>
        <p:txBody>
          <a:bodyPr spcFirstLastPara="1" wrap="square" lIns="91425" tIns="91425" rIns="91425" bIns="91425" anchor="t" anchorCtr="0">
            <a:noAutofit/>
          </a:bodyPr>
          <a:lstStyle/>
          <a:p>
            <a:pPr marL="0" lvl="0" indent="0">
              <a:buNone/>
            </a:pPr>
            <a:r>
              <a:rPr lang="en" sz="2600" b="1" dirty="0">
                <a:solidFill>
                  <a:srgbClr val="1A1A1A"/>
                </a:solidFill>
                <a:latin typeface="Raleway"/>
                <a:sym typeface="Raleway"/>
              </a:rPr>
              <a:t>Office of E</a:t>
            </a:r>
            <a:r>
              <a:rPr lang="en-US" sz="2600" b="1" dirty="0">
                <a:solidFill>
                  <a:srgbClr val="1A1A1A"/>
                </a:solidFill>
                <a:latin typeface="Raleway"/>
                <a:sym typeface="Raleway"/>
              </a:rPr>
              <a:t>t</a:t>
            </a:r>
            <a:r>
              <a:rPr lang="en" sz="2600" b="1" dirty="0">
                <a:solidFill>
                  <a:srgbClr val="1A1A1A"/>
                </a:solidFill>
                <a:latin typeface="Raleway"/>
                <a:sym typeface="Raleway"/>
              </a:rPr>
              <a:t>hics, C</a:t>
            </a:r>
            <a:r>
              <a:rPr lang="en-US" sz="2600" b="1" dirty="0">
                <a:solidFill>
                  <a:srgbClr val="1A1A1A"/>
                </a:solidFill>
                <a:latin typeface="Raleway"/>
                <a:sym typeface="Raleway"/>
              </a:rPr>
              <a:t>o</a:t>
            </a:r>
            <a:r>
              <a:rPr lang="en" sz="2600" b="1" dirty="0">
                <a:solidFill>
                  <a:srgbClr val="1A1A1A"/>
                </a:solidFill>
                <a:latin typeface="Raleway"/>
                <a:sym typeface="Raleway"/>
              </a:rPr>
              <a:t>mpliance &amp; Oversight</a:t>
            </a:r>
            <a:endParaRPr lang="en-US" sz="2400" dirty="0">
              <a:solidFill>
                <a:srgbClr val="000000"/>
              </a:solidFill>
              <a:latin typeface="Raleway"/>
              <a:ea typeface="Raleway"/>
              <a:cs typeface="Raleway"/>
              <a:sym typeface="Raleway"/>
            </a:endParaRPr>
          </a:p>
          <a:p>
            <a:pPr marL="0" lvl="0" indent="0">
              <a:buNone/>
            </a:pPr>
            <a:r>
              <a:rPr lang="en-US" sz="2400" dirty="0">
                <a:solidFill>
                  <a:srgbClr val="000000"/>
                </a:solidFill>
                <a:latin typeface="Raleway"/>
                <a:ea typeface="Raleway"/>
                <a:cs typeface="Raleway"/>
                <a:sym typeface="Raleway"/>
              </a:rPr>
              <a:t>Kirby Oberdorfer, Ethics Director</a:t>
            </a:r>
          </a:p>
          <a:p>
            <a:pPr marL="0" lvl="0" indent="0">
              <a:buNone/>
            </a:pPr>
            <a:r>
              <a:rPr lang="en-US" sz="2400" dirty="0">
                <a:solidFill>
                  <a:srgbClr val="000000"/>
                </a:solidFill>
                <a:latin typeface="Raleway"/>
                <a:ea typeface="Raleway"/>
                <a:cs typeface="Raleway"/>
                <a:sym typeface="Raleway"/>
              </a:rPr>
              <a:t>Andrea Myers, Program and Training Manager</a:t>
            </a:r>
          </a:p>
          <a:p>
            <a:pPr marL="0" lvl="0" indent="0">
              <a:buNone/>
            </a:pPr>
            <a:r>
              <a:rPr lang="en-US" sz="3600" b="1" dirty="0">
                <a:solidFill>
                  <a:srgbClr val="000000"/>
                </a:solidFill>
                <a:latin typeface="Raleway"/>
                <a:ea typeface="Raleway"/>
                <a:cs typeface="Raleway"/>
                <a:sym typeface="Raleway"/>
              </a:rPr>
              <a:t>255-5510</a:t>
            </a:r>
          </a:p>
          <a:p>
            <a:pPr marL="0" indent="0">
              <a:buNone/>
            </a:pPr>
            <a:r>
              <a:rPr lang="en-US" sz="3600" b="1" dirty="0">
                <a:solidFill>
                  <a:srgbClr val="000000"/>
                </a:solidFill>
                <a:latin typeface="Raleway"/>
                <a:ea typeface="Raleway"/>
                <a:cs typeface="Raleway"/>
                <a:sym typeface="Raleway"/>
              </a:rPr>
              <a:t>630-1015 (Help Line)</a:t>
            </a:r>
          </a:p>
          <a:p>
            <a:pPr marL="0" lvl="0" indent="0">
              <a:buNone/>
            </a:pPr>
            <a:endParaRPr lang="en-US" sz="2400" dirty="0">
              <a:solidFill>
                <a:srgbClr val="000000"/>
              </a:solidFill>
              <a:latin typeface="Raleway"/>
              <a:ea typeface="Raleway"/>
              <a:cs typeface="Raleway"/>
              <a:sym typeface="Raleway"/>
            </a:endParaRPr>
          </a:p>
          <a:p>
            <a:pPr marL="0" lvl="0" indent="0">
              <a:buNone/>
            </a:pPr>
            <a:endParaRPr lang="en-US" sz="2400" dirty="0">
              <a:solidFill>
                <a:srgbClr val="000000"/>
              </a:solidFill>
              <a:latin typeface="Raleway"/>
              <a:ea typeface="Raleway"/>
              <a:cs typeface="Raleway"/>
              <a:sym typeface="Raleway"/>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5832" y="186348"/>
            <a:ext cx="1094836" cy="1094836"/>
          </a:xfrm>
          <a:prstGeom prst="rect">
            <a:avLst/>
          </a:prstGeom>
        </p:spPr>
      </p:pic>
      <p:sp>
        <p:nvSpPr>
          <p:cNvPr id="6" name="Google Shape;104;p15"/>
          <p:cNvSpPr txBox="1">
            <a:spLocks noGrp="1"/>
          </p:cNvSpPr>
          <p:nvPr>
            <p:ph type="title"/>
          </p:nvPr>
        </p:nvSpPr>
        <p:spPr>
          <a:xfrm>
            <a:off x="729450" y="559562"/>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Ethics Assistance</a:t>
            </a:r>
            <a:endParaRPr dirty="0"/>
          </a:p>
        </p:txBody>
      </p:sp>
    </p:spTree>
    <p:extLst>
      <p:ext uri="{BB962C8B-B14F-4D97-AF65-F5344CB8AC3E}">
        <p14:creationId xmlns:p14="http://schemas.microsoft.com/office/powerpoint/2010/main" val="22074311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232"/>
        <p:cNvGrpSpPr/>
        <p:nvPr/>
      </p:nvGrpSpPr>
      <p:grpSpPr>
        <a:xfrm>
          <a:off x="0" y="0"/>
          <a:ext cx="0" cy="0"/>
          <a:chOff x="0" y="0"/>
          <a:chExt cx="0" cy="0"/>
        </a:xfrm>
      </p:grpSpPr>
      <p:sp>
        <p:nvSpPr>
          <p:cNvPr id="233" name="Google Shape;233;p34"/>
          <p:cNvSpPr txBox="1">
            <a:spLocks noGrp="1"/>
          </p:cNvSpPr>
          <p:nvPr>
            <p:ph type="title"/>
          </p:nvPr>
        </p:nvSpPr>
        <p:spPr>
          <a:xfrm>
            <a:off x="729450" y="864300"/>
            <a:ext cx="7996200" cy="2985000"/>
          </a:xfrm>
          <a:prstGeom prst="rect">
            <a:avLst/>
          </a:prstGeom>
        </p:spPr>
        <p:txBody>
          <a:bodyPr spcFirstLastPara="1" wrap="square" lIns="91425" tIns="91425" rIns="91425" bIns="91425" anchor="ctr" anchorCtr="0">
            <a:noAutofit/>
          </a:bodyPr>
          <a:lstStyle/>
          <a:p>
            <a:pPr lvl="0"/>
            <a:r>
              <a:rPr lang="en-US" sz="4000" dirty="0"/>
              <a:t>Thank you!</a:t>
            </a:r>
          </a:p>
        </p:txBody>
      </p:sp>
    </p:spTree>
    <p:extLst>
      <p:ext uri="{BB962C8B-B14F-4D97-AF65-F5344CB8AC3E}">
        <p14:creationId xmlns:p14="http://schemas.microsoft.com/office/powerpoint/2010/main" val="3227507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7" name="Google Shape;104;p15"/>
          <p:cNvSpPr txBox="1">
            <a:spLocks noGrp="1"/>
          </p:cNvSpPr>
          <p:nvPr>
            <p:ph type="title"/>
          </p:nvPr>
        </p:nvSpPr>
        <p:spPr>
          <a:xfrm>
            <a:off x="677918" y="523025"/>
            <a:ext cx="7898525" cy="535200"/>
          </a:xfrm>
          <a:prstGeom prst="rect">
            <a:avLst/>
          </a:prstGeom>
        </p:spPr>
        <p:txBody>
          <a:bodyPr spcFirstLastPara="1" wrap="square" lIns="91425" tIns="91425" rIns="91425" bIns="91425" anchor="t" anchorCtr="0">
            <a:noAutofit/>
          </a:bodyPr>
          <a:lstStyle/>
          <a:p>
            <a:r>
              <a:rPr lang="en" dirty="0"/>
              <a:t>Electronic Voting System</a:t>
            </a:r>
            <a:endParaRPr dirty="0"/>
          </a:p>
        </p:txBody>
      </p:sp>
      <p:sp>
        <p:nvSpPr>
          <p:cNvPr id="9" name="Google Shape;105;p15">
            <a:extLst>
              <a:ext uri="{FF2B5EF4-FFF2-40B4-BE49-F238E27FC236}">
                <a16:creationId xmlns:a16="http://schemas.microsoft.com/office/drawing/2014/main" id="{BEB57D98-FE47-C848-AE34-53140EC8C1D7}"/>
              </a:ext>
            </a:extLst>
          </p:cNvPr>
          <p:cNvSpPr txBox="1">
            <a:spLocks noGrp="1"/>
          </p:cNvSpPr>
          <p:nvPr>
            <p:ph type="body" idx="1"/>
          </p:nvPr>
        </p:nvSpPr>
        <p:spPr>
          <a:xfrm>
            <a:off x="851341" y="1346315"/>
            <a:ext cx="3720660" cy="2261100"/>
          </a:xfrm>
          <a:prstGeom prst="rect">
            <a:avLst/>
          </a:prstGeom>
        </p:spPr>
        <p:txBody>
          <a:bodyPr spcFirstLastPara="1" wrap="square" lIns="91425" tIns="91425" rIns="91425" bIns="91425" anchor="t" anchorCtr="0">
            <a:noAutofit/>
          </a:bodyPr>
          <a:lstStyle/>
          <a:p>
            <a:pPr indent="-457195">
              <a:lnSpc>
                <a:spcPct val="150000"/>
              </a:lnSpc>
              <a:buFont typeface="+mj-lt"/>
              <a:buAutoNum type="arabicPeriod"/>
            </a:pPr>
            <a:r>
              <a:rPr lang="en-US" sz="2400" dirty="0">
                <a:solidFill>
                  <a:srgbClr val="000000"/>
                </a:solidFill>
                <a:latin typeface="Raleway" panose="020B0604020202020204" charset="0"/>
                <a:ea typeface="Raleway"/>
                <a:cs typeface="Raleway"/>
                <a:sym typeface="Raleway"/>
              </a:rPr>
              <a:t>Smartphone or tablet</a:t>
            </a:r>
          </a:p>
          <a:p>
            <a:pPr indent="-457195">
              <a:lnSpc>
                <a:spcPct val="150000"/>
              </a:lnSpc>
              <a:buFont typeface="+mj-lt"/>
              <a:buAutoNum type="arabicPeriod"/>
            </a:pPr>
            <a:r>
              <a:rPr lang="en-US" sz="2400" dirty="0">
                <a:solidFill>
                  <a:srgbClr val="000000"/>
                </a:solidFill>
                <a:latin typeface="Raleway" panose="020B0604020202020204" charset="0"/>
                <a:ea typeface="Raleway"/>
                <a:cs typeface="Raleway"/>
                <a:sym typeface="Raleway"/>
              </a:rPr>
              <a:t>Go to </a:t>
            </a:r>
            <a:r>
              <a:rPr lang="en-US" sz="2400" b="1" dirty="0">
                <a:solidFill>
                  <a:srgbClr val="000000"/>
                </a:solidFill>
                <a:latin typeface="Raleway" panose="020B0604020202020204" charset="0"/>
                <a:ea typeface="Raleway"/>
                <a:cs typeface="Raleway"/>
                <a:sym typeface="Raleway"/>
              </a:rPr>
              <a:t>Slido.com</a:t>
            </a:r>
          </a:p>
          <a:p>
            <a:pPr indent="-457195">
              <a:lnSpc>
                <a:spcPct val="150000"/>
              </a:lnSpc>
              <a:buFont typeface="+mj-lt"/>
              <a:buAutoNum type="arabicPeriod"/>
            </a:pPr>
            <a:r>
              <a:rPr lang="en-US" sz="2400" dirty="0">
                <a:solidFill>
                  <a:srgbClr val="000000"/>
                </a:solidFill>
                <a:latin typeface="Raleway" panose="020B0604020202020204" charset="0"/>
                <a:ea typeface="Raleway"/>
                <a:cs typeface="Raleway"/>
                <a:sym typeface="Raleway"/>
              </a:rPr>
              <a:t>Enter Code </a:t>
            </a:r>
            <a:r>
              <a:rPr lang="en-US" sz="2400" b="1" dirty="0">
                <a:solidFill>
                  <a:srgbClr val="000000"/>
                </a:solidFill>
                <a:latin typeface="Raleway" panose="020B0604020202020204" charset="0"/>
                <a:ea typeface="Raleway"/>
                <a:cs typeface="Raleway"/>
                <a:sym typeface="Raleway"/>
              </a:rPr>
              <a:t>#441921</a:t>
            </a:r>
          </a:p>
          <a:p>
            <a:pPr marL="342897" indent="-342897">
              <a:lnSpc>
                <a:spcPct val="150000"/>
              </a:lnSpc>
            </a:pPr>
            <a:endParaRPr lang="en-US" sz="2400" dirty="0">
              <a:solidFill>
                <a:srgbClr val="000000"/>
              </a:solidFill>
              <a:latin typeface="Raleway" panose="020B0604020202020204" charset="0"/>
              <a:ea typeface="Raleway"/>
              <a:cs typeface="Raleway"/>
              <a:sym typeface="Raleway"/>
            </a:endParaRPr>
          </a:p>
          <a:p>
            <a:pPr marL="342897" indent="-342897">
              <a:lnSpc>
                <a:spcPct val="150000"/>
              </a:lnSpc>
            </a:pPr>
            <a:endParaRPr lang="en-US" sz="2400" dirty="0">
              <a:solidFill>
                <a:srgbClr val="000000"/>
              </a:solidFill>
              <a:latin typeface="Raleway" panose="020B0604020202020204" charset="0"/>
              <a:ea typeface="Raleway"/>
              <a:cs typeface="Raleway"/>
              <a:sym typeface="Raleway"/>
            </a:endParaRPr>
          </a:p>
        </p:txBody>
      </p:sp>
      <p:pic>
        <p:nvPicPr>
          <p:cNvPr id="4" name="Picture 3" descr="Icon&#10;&#10;Description automatically generated with medium confidence">
            <a:extLst>
              <a:ext uri="{FF2B5EF4-FFF2-40B4-BE49-F238E27FC236}">
                <a16:creationId xmlns:a16="http://schemas.microsoft.com/office/drawing/2014/main" id="{1CE38B7A-7E64-41D1-8EF1-8919A0F4D2F5}"/>
              </a:ext>
            </a:extLst>
          </p:cNvPr>
          <p:cNvPicPr>
            <a:picLocks noChangeAspect="1"/>
          </p:cNvPicPr>
          <p:nvPr/>
        </p:nvPicPr>
        <p:blipFill>
          <a:blip r:embed="rId3"/>
          <a:stretch>
            <a:fillRect/>
          </a:stretch>
        </p:blipFill>
        <p:spPr>
          <a:xfrm>
            <a:off x="5089372" y="1058225"/>
            <a:ext cx="3376710" cy="3376710"/>
          </a:xfrm>
          <a:prstGeom prst="rect">
            <a:avLst/>
          </a:prstGeom>
        </p:spPr>
      </p:pic>
    </p:spTree>
    <p:extLst>
      <p:ext uri="{BB962C8B-B14F-4D97-AF65-F5344CB8AC3E}">
        <p14:creationId xmlns:p14="http://schemas.microsoft.com/office/powerpoint/2010/main" val="23424143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7" name="Google Shape;104;p15"/>
          <p:cNvSpPr txBox="1">
            <a:spLocks noGrp="1"/>
          </p:cNvSpPr>
          <p:nvPr>
            <p:ph type="title"/>
          </p:nvPr>
        </p:nvSpPr>
        <p:spPr>
          <a:xfrm>
            <a:off x="677916" y="523025"/>
            <a:ext cx="7898525"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SLIDO-- WARMUP </a:t>
            </a:r>
            <a:endParaRPr dirty="0"/>
          </a:p>
        </p:txBody>
      </p:sp>
      <p:sp>
        <p:nvSpPr>
          <p:cNvPr id="9" name="Google Shape;105;p15">
            <a:extLst>
              <a:ext uri="{FF2B5EF4-FFF2-40B4-BE49-F238E27FC236}">
                <a16:creationId xmlns:a16="http://schemas.microsoft.com/office/drawing/2014/main" id="{BEB57D98-FE47-C848-AE34-53140EC8C1D7}"/>
              </a:ext>
            </a:extLst>
          </p:cNvPr>
          <p:cNvSpPr txBox="1">
            <a:spLocks noGrp="1"/>
          </p:cNvSpPr>
          <p:nvPr>
            <p:ph type="body" idx="1"/>
          </p:nvPr>
        </p:nvSpPr>
        <p:spPr>
          <a:xfrm>
            <a:off x="851338" y="1346314"/>
            <a:ext cx="7566811" cy="3593986"/>
          </a:xfrm>
          <a:prstGeom prst="rect">
            <a:avLst/>
          </a:prstGeom>
        </p:spPr>
        <p:txBody>
          <a:bodyPr spcFirstLastPara="1" wrap="square" lIns="91425" tIns="91425" rIns="91425" bIns="91425" anchor="t" anchorCtr="0">
            <a:noAutofit/>
          </a:bodyPr>
          <a:lstStyle/>
          <a:p>
            <a:pPr marL="0" indent="0">
              <a:lnSpc>
                <a:spcPct val="150000"/>
              </a:lnSpc>
              <a:buNone/>
            </a:pPr>
            <a:r>
              <a:rPr lang="en-US" sz="2400" dirty="0">
                <a:solidFill>
                  <a:srgbClr val="000000"/>
                </a:solidFill>
                <a:latin typeface="Raleway" panose="020B0604020202020204" charset="0"/>
                <a:ea typeface="Raleway"/>
                <a:cs typeface="Raleway"/>
                <a:sym typeface="Raleway"/>
              </a:rPr>
              <a:t>What is on your Thanksgiving Menu?</a:t>
            </a:r>
          </a:p>
          <a:p>
            <a:pPr marL="0" indent="0">
              <a:lnSpc>
                <a:spcPct val="150000"/>
              </a:lnSpc>
              <a:buNone/>
            </a:pPr>
            <a:r>
              <a:rPr lang="en-US" sz="2400" dirty="0">
                <a:solidFill>
                  <a:srgbClr val="000000"/>
                </a:solidFill>
                <a:latin typeface="Raleway" panose="020B0604020202020204" charset="0"/>
                <a:ea typeface="Raleway"/>
                <a:cs typeface="Raleway"/>
                <a:sym typeface="Raleway"/>
              </a:rPr>
              <a:t>Select all that apply:</a:t>
            </a:r>
          </a:p>
          <a:p>
            <a:pPr marL="0" indent="0">
              <a:lnSpc>
                <a:spcPct val="150000"/>
              </a:lnSpc>
              <a:buNone/>
            </a:pPr>
            <a:r>
              <a:rPr lang="en-US" sz="2000" dirty="0">
                <a:solidFill>
                  <a:srgbClr val="000000"/>
                </a:solidFill>
                <a:latin typeface="Raleway" panose="020B0604020202020204" charset="0"/>
                <a:ea typeface="Raleway"/>
                <a:cs typeface="Raleway"/>
                <a:sym typeface="Raleway"/>
              </a:rPr>
              <a:t>1. Turkey			6.  </a:t>
            </a:r>
            <a:r>
              <a:rPr lang="en-US" sz="2000" dirty="0">
                <a:solidFill>
                  <a:srgbClr val="000000"/>
                </a:solidFill>
                <a:latin typeface="Raleway" panose="020B0604020202020204" charset="0"/>
                <a:sym typeface="Raleway"/>
              </a:rPr>
              <a:t>Vegetable Casserole</a:t>
            </a:r>
          </a:p>
          <a:p>
            <a:pPr marL="0" indent="0">
              <a:lnSpc>
                <a:spcPct val="150000"/>
              </a:lnSpc>
              <a:buNone/>
            </a:pPr>
            <a:r>
              <a:rPr lang="en-US" sz="2000" dirty="0">
                <a:solidFill>
                  <a:srgbClr val="000000"/>
                </a:solidFill>
                <a:latin typeface="Raleway" panose="020B0604020202020204" charset="0"/>
                <a:ea typeface="Raleway"/>
                <a:cs typeface="Raleway"/>
                <a:sym typeface="Raleway"/>
              </a:rPr>
              <a:t>2. Ham				7.  Pies</a:t>
            </a:r>
          </a:p>
          <a:p>
            <a:pPr marL="0" indent="0">
              <a:lnSpc>
                <a:spcPct val="150000"/>
              </a:lnSpc>
              <a:buNone/>
            </a:pPr>
            <a:r>
              <a:rPr lang="en-US" sz="2000" dirty="0">
                <a:solidFill>
                  <a:srgbClr val="000000"/>
                </a:solidFill>
                <a:latin typeface="Raleway" panose="020B0604020202020204" charset="0"/>
                <a:ea typeface="Raleway"/>
                <a:cs typeface="Raleway"/>
                <a:sym typeface="Raleway"/>
              </a:rPr>
              <a:t>3. Dressing</a:t>
            </a:r>
          </a:p>
          <a:p>
            <a:pPr marL="0" indent="0">
              <a:lnSpc>
                <a:spcPct val="150000"/>
              </a:lnSpc>
              <a:buNone/>
            </a:pPr>
            <a:r>
              <a:rPr lang="en-US" sz="2000" dirty="0">
                <a:solidFill>
                  <a:srgbClr val="000000"/>
                </a:solidFill>
                <a:latin typeface="Raleway" panose="020B0604020202020204" charset="0"/>
                <a:ea typeface="Raleway"/>
                <a:cs typeface="Raleway"/>
                <a:sym typeface="Raleway"/>
              </a:rPr>
              <a:t>4. Mashed Potatoes</a:t>
            </a:r>
          </a:p>
          <a:p>
            <a:pPr marL="0" indent="0">
              <a:lnSpc>
                <a:spcPct val="150000"/>
              </a:lnSpc>
              <a:buNone/>
            </a:pPr>
            <a:r>
              <a:rPr lang="en-US" sz="2000" dirty="0">
                <a:solidFill>
                  <a:srgbClr val="000000"/>
                </a:solidFill>
                <a:latin typeface="Raleway" panose="020B0604020202020204" charset="0"/>
                <a:ea typeface="Raleway"/>
                <a:cs typeface="Raleway"/>
                <a:sym typeface="Raleway"/>
              </a:rPr>
              <a:t>5. Sweet Potatoes</a:t>
            </a:r>
          </a:p>
          <a:p>
            <a:pPr marL="0" indent="0">
              <a:lnSpc>
                <a:spcPct val="150000"/>
              </a:lnSpc>
              <a:buNone/>
            </a:pPr>
            <a:endParaRPr lang="en-US" sz="2400" dirty="0">
              <a:solidFill>
                <a:srgbClr val="000000"/>
              </a:solidFill>
              <a:latin typeface="Raleway" panose="020B0604020202020204" charset="0"/>
              <a:ea typeface="Raleway"/>
              <a:cs typeface="Raleway"/>
              <a:sym typeface="Raleway"/>
            </a:endParaRPr>
          </a:p>
          <a:p>
            <a:pPr marL="342900" indent="-342900">
              <a:lnSpc>
                <a:spcPct val="150000"/>
              </a:lnSpc>
            </a:pPr>
            <a:endParaRPr lang="en-US" sz="2400" dirty="0">
              <a:solidFill>
                <a:srgbClr val="000000"/>
              </a:solidFill>
              <a:latin typeface="Raleway" panose="020B0604020202020204" charset="0"/>
              <a:ea typeface="Raleway"/>
              <a:cs typeface="Raleway"/>
              <a:sym typeface="Raleway"/>
            </a:endParaRPr>
          </a:p>
        </p:txBody>
      </p:sp>
      <p:pic>
        <p:nvPicPr>
          <p:cNvPr id="4" name="Picture 3">
            <a:extLst>
              <a:ext uri="{FF2B5EF4-FFF2-40B4-BE49-F238E27FC236}">
                <a16:creationId xmlns:a16="http://schemas.microsoft.com/office/drawing/2014/main" id="{54C30DD2-712B-4504-A7B8-A3A4401177D1}"/>
              </a:ext>
            </a:extLst>
          </p:cNvPr>
          <p:cNvPicPr>
            <a:picLocks noChangeAspect="1"/>
          </p:cNvPicPr>
          <p:nvPr/>
        </p:nvPicPr>
        <p:blipFill>
          <a:blip r:embed="rId3"/>
          <a:srcRect t="4075" b="4075"/>
          <a:stretch/>
        </p:blipFill>
        <p:spPr>
          <a:xfrm>
            <a:off x="7248024" y="203200"/>
            <a:ext cx="1493304" cy="1371600"/>
          </a:xfrm>
          <a:prstGeom prst="rect">
            <a:avLst/>
          </a:prstGeom>
        </p:spPr>
      </p:pic>
    </p:spTree>
    <p:extLst>
      <p:ext uri="{BB962C8B-B14F-4D97-AF65-F5344CB8AC3E}">
        <p14:creationId xmlns:p14="http://schemas.microsoft.com/office/powerpoint/2010/main" val="1699210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7" name="Google Shape;104;p15"/>
          <p:cNvSpPr txBox="1">
            <a:spLocks noGrp="1"/>
          </p:cNvSpPr>
          <p:nvPr>
            <p:ph type="title"/>
          </p:nvPr>
        </p:nvSpPr>
        <p:spPr>
          <a:xfrm>
            <a:off x="677916" y="523025"/>
            <a:ext cx="7932684"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SLIDO - How Do You Feel?</a:t>
            </a:r>
            <a:endParaRPr dirty="0"/>
          </a:p>
        </p:txBody>
      </p:sp>
      <p:sp>
        <p:nvSpPr>
          <p:cNvPr id="9" name="Google Shape;105;p15">
            <a:extLst>
              <a:ext uri="{FF2B5EF4-FFF2-40B4-BE49-F238E27FC236}">
                <a16:creationId xmlns:a16="http://schemas.microsoft.com/office/drawing/2014/main" id="{BEB57D98-FE47-C848-AE34-53140EC8C1D7}"/>
              </a:ext>
            </a:extLst>
          </p:cNvPr>
          <p:cNvSpPr txBox="1">
            <a:spLocks noGrp="1"/>
          </p:cNvSpPr>
          <p:nvPr>
            <p:ph type="body" idx="1"/>
          </p:nvPr>
        </p:nvSpPr>
        <p:spPr>
          <a:xfrm>
            <a:off x="851338" y="1346314"/>
            <a:ext cx="7566811" cy="2261100"/>
          </a:xfrm>
          <a:prstGeom prst="rect">
            <a:avLst/>
          </a:prstGeom>
        </p:spPr>
        <p:txBody>
          <a:bodyPr spcFirstLastPara="1" wrap="square" lIns="91425" tIns="91425" rIns="91425" bIns="91425" anchor="t" anchorCtr="0">
            <a:noAutofit/>
          </a:bodyPr>
          <a:lstStyle/>
          <a:p>
            <a:pPr indent="-457200">
              <a:lnSpc>
                <a:spcPct val="150000"/>
              </a:lnSpc>
              <a:buFont typeface="+mj-lt"/>
              <a:buAutoNum type="arabicPeriod"/>
            </a:pPr>
            <a:r>
              <a:rPr lang="en-US" sz="2400" dirty="0">
                <a:solidFill>
                  <a:srgbClr val="000000"/>
                </a:solidFill>
                <a:latin typeface="Raleway" panose="020B0604020202020204" charset="0"/>
                <a:ea typeface="Raleway"/>
                <a:cs typeface="Raleway"/>
                <a:sym typeface="Raleway"/>
              </a:rPr>
              <a:t>Builds your Trust in Government</a:t>
            </a:r>
          </a:p>
          <a:p>
            <a:pPr indent="-457200">
              <a:lnSpc>
                <a:spcPct val="150000"/>
              </a:lnSpc>
              <a:buFont typeface="+mj-lt"/>
              <a:buAutoNum type="arabicPeriod"/>
            </a:pPr>
            <a:r>
              <a:rPr lang="en-US" sz="2400" dirty="0">
                <a:solidFill>
                  <a:srgbClr val="000000"/>
                </a:solidFill>
                <a:latin typeface="Raleway" panose="020B0604020202020204" charset="0"/>
                <a:ea typeface="Raleway"/>
                <a:cs typeface="Raleway"/>
                <a:sym typeface="Raleway"/>
              </a:rPr>
              <a:t>Diminishes your Trust in Government</a:t>
            </a:r>
          </a:p>
          <a:p>
            <a:pPr indent="-457200">
              <a:lnSpc>
                <a:spcPct val="150000"/>
              </a:lnSpc>
              <a:buFont typeface="+mj-lt"/>
              <a:buAutoNum type="arabicPeriod"/>
            </a:pPr>
            <a:r>
              <a:rPr lang="en-US" sz="2400" dirty="0">
                <a:solidFill>
                  <a:srgbClr val="000000"/>
                </a:solidFill>
                <a:latin typeface="Raleway" panose="020B0604020202020204" charset="0"/>
                <a:ea typeface="Raleway"/>
                <a:cs typeface="Raleway"/>
                <a:sym typeface="Raleway"/>
              </a:rPr>
              <a:t>I am not sure</a:t>
            </a:r>
          </a:p>
          <a:p>
            <a:pPr indent="-457200">
              <a:lnSpc>
                <a:spcPct val="150000"/>
              </a:lnSpc>
              <a:buFont typeface="+mj-lt"/>
              <a:buAutoNum type="arabicPeriod"/>
            </a:pPr>
            <a:endParaRPr lang="en-US" sz="2400" dirty="0">
              <a:solidFill>
                <a:srgbClr val="000000"/>
              </a:solidFill>
              <a:latin typeface="Raleway" panose="020B0604020202020204" charset="0"/>
              <a:ea typeface="Raleway"/>
              <a:cs typeface="Raleway"/>
              <a:sym typeface="Raleway"/>
            </a:endParaRPr>
          </a:p>
          <a:p>
            <a:pPr marL="342900" indent="-342900">
              <a:lnSpc>
                <a:spcPct val="150000"/>
              </a:lnSpc>
            </a:pPr>
            <a:endParaRPr lang="en-US" sz="2400" dirty="0">
              <a:solidFill>
                <a:srgbClr val="000000"/>
              </a:solidFill>
              <a:latin typeface="Raleway" panose="020B0604020202020204" charset="0"/>
              <a:ea typeface="Raleway"/>
              <a:cs typeface="Raleway"/>
              <a:sym typeface="Raleway"/>
            </a:endParaRPr>
          </a:p>
          <a:p>
            <a:pPr marL="342900" indent="-342900">
              <a:lnSpc>
                <a:spcPct val="150000"/>
              </a:lnSpc>
            </a:pPr>
            <a:endParaRPr lang="en-US" sz="2400" dirty="0">
              <a:solidFill>
                <a:srgbClr val="000000"/>
              </a:solidFill>
              <a:latin typeface="Raleway" panose="020B0604020202020204" charset="0"/>
              <a:ea typeface="Raleway"/>
              <a:cs typeface="Raleway"/>
              <a:sym typeface="Raleway"/>
            </a:endParaRPr>
          </a:p>
        </p:txBody>
      </p:sp>
      <p:pic>
        <p:nvPicPr>
          <p:cNvPr id="5" name="Picture 4">
            <a:extLst>
              <a:ext uri="{FF2B5EF4-FFF2-40B4-BE49-F238E27FC236}">
                <a16:creationId xmlns:a16="http://schemas.microsoft.com/office/drawing/2014/main" id="{0CC9496B-6A25-4998-B3BF-ACF445614A3E}"/>
              </a:ext>
            </a:extLst>
          </p:cNvPr>
          <p:cNvPicPr>
            <a:picLocks noChangeAspect="1"/>
          </p:cNvPicPr>
          <p:nvPr/>
        </p:nvPicPr>
        <p:blipFill>
          <a:blip r:embed="rId3"/>
          <a:srcRect t="4075" b="4075"/>
          <a:stretch/>
        </p:blipFill>
        <p:spPr>
          <a:xfrm>
            <a:off x="7248024" y="203200"/>
            <a:ext cx="1493304" cy="1371600"/>
          </a:xfrm>
          <a:prstGeom prst="rect">
            <a:avLst/>
          </a:prstGeom>
        </p:spPr>
      </p:pic>
    </p:spTree>
    <p:extLst>
      <p:ext uri="{BB962C8B-B14F-4D97-AF65-F5344CB8AC3E}">
        <p14:creationId xmlns:p14="http://schemas.microsoft.com/office/powerpoint/2010/main" val="1068731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a:off x="729450" y="527066"/>
            <a:ext cx="6596671"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pic>
        <p:nvPicPr>
          <p:cNvPr id="3" name="Picture 2">
            <a:extLst>
              <a:ext uri="{FF2B5EF4-FFF2-40B4-BE49-F238E27FC236}">
                <a16:creationId xmlns:a16="http://schemas.microsoft.com/office/drawing/2014/main" id="{2C7BD440-FCE1-401C-8D42-EC22A5177291}"/>
              </a:ext>
            </a:extLst>
          </p:cNvPr>
          <p:cNvPicPr>
            <a:picLocks noChangeAspect="1"/>
          </p:cNvPicPr>
          <p:nvPr/>
        </p:nvPicPr>
        <p:blipFill rotWithShape="1">
          <a:blip r:embed="rId3"/>
          <a:srcRect t="9811" r="70184" b="29842"/>
          <a:stretch/>
        </p:blipFill>
        <p:spPr>
          <a:xfrm>
            <a:off x="405890" y="527066"/>
            <a:ext cx="8229600" cy="3747636"/>
          </a:xfrm>
          <a:prstGeom prst="rect">
            <a:avLst/>
          </a:prstGeom>
        </p:spPr>
      </p:pic>
    </p:spTree>
    <p:extLst>
      <p:ext uri="{BB962C8B-B14F-4D97-AF65-F5344CB8AC3E}">
        <p14:creationId xmlns:p14="http://schemas.microsoft.com/office/powerpoint/2010/main" val="2550609064"/>
      </p:ext>
    </p:extLst>
  </p:cSld>
  <p:clrMapOvr>
    <a:masterClrMapping/>
  </p:clrMapOvr>
</p:sld>
</file>

<file path=ppt/theme/theme1.xml><?xml version="1.0" encoding="utf-8"?>
<a:theme xmlns:a="http://schemas.openxmlformats.org/drawingml/2006/main" name="Streamline">
  <a:themeElements>
    <a:clrScheme name="Custom 5">
      <a:dk1>
        <a:srgbClr val="0070C0"/>
      </a:dk1>
      <a:lt1>
        <a:srgbClr val="FFFFFF"/>
      </a:lt1>
      <a:dk2>
        <a:srgbClr val="1A1A1A"/>
      </a:dk2>
      <a:lt2>
        <a:srgbClr val="E9EDEE"/>
      </a:lt2>
      <a:accent1>
        <a:srgbClr val="595959"/>
      </a:accent1>
      <a:accent2>
        <a:srgbClr val="6AA4C8"/>
      </a:accent2>
      <a:accent3>
        <a:srgbClr val="FF0000"/>
      </a:accent3>
      <a:accent4>
        <a:srgbClr val="0070C0"/>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5">
    <a:dk1>
      <a:srgbClr val="0070C0"/>
    </a:dk1>
    <a:lt1>
      <a:srgbClr val="FFFFFF"/>
    </a:lt1>
    <a:dk2>
      <a:srgbClr val="1A1A1A"/>
    </a:dk2>
    <a:lt2>
      <a:srgbClr val="E9EDEE"/>
    </a:lt2>
    <a:accent1>
      <a:srgbClr val="595959"/>
    </a:accent1>
    <a:accent2>
      <a:srgbClr val="6AA4C8"/>
    </a:accent2>
    <a:accent3>
      <a:srgbClr val="FF0000"/>
    </a:accent3>
    <a:accent4>
      <a:srgbClr val="0070C0"/>
    </a:accent4>
    <a:accent5>
      <a:srgbClr val="1C3678"/>
    </a:accent5>
    <a:accent6>
      <a:srgbClr val="FFB8A2"/>
    </a:accent6>
    <a:hlink>
      <a:srgbClr val="1C3678"/>
    </a:hlink>
    <a:folHlink>
      <a:srgbClr val="1C3678"/>
    </a:folHlink>
  </a:clrScheme>
</a:themeOverride>
</file>

<file path=docProps/app.xml><?xml version="1.0" encoding="utf-8"?>
<Properties xmlns="http://schemas.openxmlformats.org/officeDocument/2006/extended-properties" xmlns:vt="http://schemas.openxmlformats.org/officeDocument/2006/docPropsVTypes">
  <Template/>
  <TotalTime>54160</TotalTime>
  <Words>4134</Words>
  <Application>Microsoft Office PowerPoint</Application>
  <PresentationFormat>On-screen Show (16:9)</PresentationFormat>
  <Paragraphs>435</Paragraphs>
  <Slides>55</Slides>
  <Notes>55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55</vt:i4>
      </vt:variant>
    </vt:vector>
  </HeadingPairs>
  <TitlesOfParts>
    <vt:vector size="62" baseType="lpstr">
      <vt:lpstr>Arial</vt:lpstr>
      <vt:lpstr>Times New Roman</vt:lpstr>
      <vt:lpstr>Lato</vt:lpstr>
      <vt:lpstr>Wingdings</vt:lpstr>
      <vt:lpstr>Raleway</vt:lpstr>
      <vt:lpstr>Helvetica Neue</vt:lpstr>
      <vt:lpstr>Streamline</vt:lpstr>
      <vt:lpstr>Ethics Training  Elected Officials, Council Staff, DIA and JAA Presented by </vt:lpstr>
      <vt:lpstr>Agenda: Annual State Ethics Training FINAL HOUR!!</vt:lpstr>
      <vt:lpstr>Introductory Remarks</vt:lpstr>
      <vt:lpstr>Ethics Welcome</vt:lpstr>
      <vt:lpstr>Opening Activity</vt:lpstr>
      <vt:lpstr>Electronic Voting System</vt:lpstr>
      <vt:lpstr>SLIDO-- WARMUP </vt:lpstr>
      <vt:lpstr>SLIDO - How Do You Feel?</vt:lpstr>
      <vt:lpstr>PowerPoint Presentation</vt:lpstr>
      <vt:lpstr>WHAT’S NEW IN ETHICS?</vt:lpstr>
      <vt:lpstr>GIFTS</vt:lpstr>
      <vt:lpstr>SLIDO – What’s Your Best Guess?</vt:lpstr>
      <vt:lpstr>ORIGINAL GIFT LAW</vt:lpstr>
      <vt:lpstr>SLIDO</vt:lpstr>
      <vt:lpstr>SLIDO</vt:lpstr>
      <vt:lpstr>SLIDO</vt:lpstr>
      <vt:lpstr>SLIDO</vt:lpstr>
      <vt:lpstr>SLIDO</vt:lpstr>
      <vt:lpstr>PowerPoint Presentation</vt:lpstr>
      <vt:lpstr>GIFTS PAID BY OTHERS:  RULE OF 3</vt:lpstr>
      <vt:lpstr>SLIDO</vt:lpstr>
      <vt:lpstr>SLIDO</vt:lpstr>
      <vt:lpstr>SLIDO</vt:lpstr>
      <vt:lpstr>SLIDO</vt:lpstr>
      <vt:lpstr>SLIDO</vt:lpstr>
      <vt:lpstr>SLIDO</vt:lpstr>
      <vt:lpstr>SLIDO</vt:lpstr>
      <vt:lpstr>SLIDO</vt:lpstr>
      <vt:lpstr>SLIDO</vt:lpstr>
      <vt:lpstr>SLIDO</vt:lpstr>
      <vt:lpstr>ROLE PLAY ACTIVITY</vt:lpstr>
      <vt:lpstr>Additional Reminders about Gifts</vt:lpstr>
      <vt:lpstr>Additional Reminders about Gifts</vt:lpstr>
      <vt:lpstr>Quarterly Form 9 Gift Disclosures Due Dates</vt:lpstr>
      <vt:lpstr>Helpful Resources</vt:lpstr>
      <vt:lpstr>FINANCIAL DISCLOSURES</vt:lpstr>
      <vt:lpstr>SLIDO</vt:lpstr>
      <vt:lpstr>SLIDO</vt:lpstr>
      <vt:lpstr>NEW Changes to Financial Disclosures</vt:lpstr>
      <vt:lpstr>Features of Electronic Filing Form 6 Disclosures</vt:lpstr>
      <vt:lpstr>What’s Been Newsworthy in 2021</vt:lpstr>
      <vt:lpstr>CAMPAIGN SEASON</vt:lpstr>
      <vt:lpstr>General Rule of Thumb</vt:lpstr>
      <vt:lpstr>PowerPoint Presentation</vt:lpstr>
      <vt:lpstr>PowerPoint Presentation</vt:lpstr>
      <vt:lpstr>PowerPoint Presentation</vt:lpstr>
      <vt:lpstr>PowerPoint Presentation</vt:lpstr>
      <vt:lpstr>PowerPoint Presentation</vt:lpstr>
      <vt:lpstr>Local Campaign Restrictions</vt:lpstr>
      <vt:lpstr>Jacksonville Ordinance Code - Chapter 602</vt:lpstr>
      <vt:lpstr>Jacksonville Code - Chapter 350</vt:lpstr>
      <vt:lpstr>Public Records Make the News</vt:lpstr>
      <vt:lpstr>Misuse of Position Makes the News</vt:lpstr>
      <vt:lpstr>Ethics Assistance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Andrea</dc:creator>
  <cp:lastModifiedBy>Oberdorfer, Kirby</cp:lastModifiedBy>
  <cp:revision>342</cp:revision>
  <cp:lastPrinted>2021-11-22T15:21:44Z</cp:lastPrinted>
  <dcterms:modified xsi:type="dcterms:W3CDTF">2021-11-22T15:36:26Z</dcterms:modified>
</cp:coreProperties>
</file>